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49" r:id="rId1"/>
  </p:sldMasterIdLst>
  <p:notesMasterIdLst>
    <p:notesMasterId r:id="rId20"/>
  </p:notesMasterIdLst>
  <p:handoutMasterIdLst>
    <p:handoutMasterId r:id="rId21"/>
  </p:handoutMasterIdLst>
  <p:sldIdLst>
    <p:sldId id="303" r:id="rId2"/>
    <p:sldId id="300" r:id="rId3"/>
    <p:sldId id="273" r:id="rId4"/>
    <p:sldId id="288" r:id="rId5"/>
    <p:sldId id="290" r:id="rId6"/>
    <p:sldId id="293" r:id="rId7"/>
    <p:sldId id="295" r:id="rId8"/>
    <p:sldId id="289" r:id="rId9"/>
    <p:sldId id="294" r:id="rId10"/>
    <p:sldId id="292" r:id="rId11"/>
    <p:sldId id="296" r:id="rId12"/>
    <p:sldId id="297" r:id="rId13"/>
    <p:sldId id="298" r:id="rId14"/>
    <p:sldId id="299" r:id="rId15"/>
    <p:sldId id="301" r:id="rId16"/>
    <p:sldId id="262"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303"/>
            <p14:sldId id="300"/>
          </p14:sldIdLst>
        </p14:section>
        <p14:section name="Authentication overview" id="{F18E084E-3054-4A91-9FD5-7B5F4E5B4165}">
          <p14:sldIdLst>
            <p14:sldId id="273"/>
            <p14:sldId id="288"/>
            <p14:sldId id="290"/>
            <p14:sldId id="293"/>
            <p14:sldId id="295"/>
            <p14:sldId id="289"/>
            <p14:sldId id="294"/>
            <p14:sldId id="292"/>
            <p14:sldId id="296"/>
            <p14:sldId id="297"/>
            <p14:sldId id="298"/>
            <p14:sldId id="299"/>
            <p14:sldId id="301"/>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B0B"/>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5" autoAdjust="0"/>
    <p:restoredTop sz="82706" autoAdjust="0"/>
  </p:normalViewPr>
  <p:slideViewPr>
    <p:cSldViewPr snapToGrid="0">
      <p:cViewPr varScale="1">
        <p:scale>
          <a:sx n="76" d="100"/>
          <a:sy n="76" d="100"/>
        </p:scale>
        <p:origin x="1212" y="9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5/6/2019 6:40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5/6/2019 6:29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5/6/2019 6:29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2529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All tokens are JWT tokens.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Format and content of ID tokens are consistent for personal MSA accounts as well as work or school accounts.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Access token</a:t>
            </a:r>
            <a:r>
              <a:rPr lang="en-US" baseline="0" dirty="0"/>
              <a:t> requests include metadata such as expiry and scopes, avoiding the need to parse the JWT token.</a:t>
            </a:r>
            <a:endParaRPr lang="en-US" dirty="0"/>
          </a:p>
          <a:p>
            <a:endParaRPr lang="en-US" dirty="0"/>
          </a:p>
          <a:p>
            <a:r>
              <a:rPr lang="en-US" dirty="0"/>
              <a:t>Refresh tokens are multi-resource. A refresh token received during a token request for one resource can be redeemed for access tokens to a completely different resource.</a:t>
            </a:r>
          </a:p>
          <a:p>
            <a:endParaRPr lang="en-US" dirty="0"/>
          </a:p>
          <a:p>
            <a:r>
              <a:rPr lang="en-US" dirty="0"/>
              <a:t>For more information, see https://docs.microsoft.com/en-us/azure/active-directory/develop/active-directory-v2-tokens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78602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Registering the application generates the Application ID.  Creating an application secret is required because it is a web URL (in </a:t>
            </a:r>
            <a:r>
              <a:rPr lang="en-US" dirty="0" err="1"/>
              <a:t>GraphClient</a:t>
            </a:r>
            <a:r>
              <a:rPr lang="en-US" dirty="0"/>
              <a:t> SDK, this is considered a </a:t>
            </a:r>
            <a:r>
              <a:rPr lang="en-US" dirty="0" err="1"/>
              <a:t>ConfidentialClientApplication</a:t>
            </a:r>
            <a:r>
              <a:rPr lang="en-US" dirty="0"/>
              <a:t>, one that contains a secret). The client secret is required here because it is calling back to a web URL, it would not be required if using a native application.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05356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authorize endpoint will prompt the user to sign in and to grant consent to the requested permissions. The response will be directed back to the configured redirect URL.</a:t>
            </a:r>
          </a:p>
          <a:p>
            <a:endParaRPr lang="en-US" dirty="0"/>
          </a:p>
          <a:p>
            <a:r>
              <a:rPr lang="en-US" dirty="0"/>
              <a:t>A common configuration mistake is when the redirect URL doesn’t exactly match one of the redirect URLs configured for the application, including if there is a trailing slash or not.</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7069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HTTP request to the token endpoint POSTs the body content. The result is an HTTP 200 OK that contains the access token. </a:t>
            </a:r>
          </a:p>
          <a:p>
            <a:endParaRPr lang="en-US" dirty="0"/>
          </a:p>
          <a:p>
            <a:r>
              <a:rPr lang="en-US" dirty="0"/>
              <a:t>The refresh token is returned when the scope includes the “</a:t>
            </a:r>
            <a:r>
              <a:rPr lang="en-US" dirty="0" err="1"/>
              <a:t>offline_access</a:t>
            </a:r>
            <a:r>
              <a:rPr lang="en-US" dirty="0"/>
              <a:t>” permission.  </a:t>
            </a:r>
          </a:p>
          <a:p>
            <a:endParaRPr lang="en-US" dirty="0"/>
          </a:p>
          <a:p>
            <a:r>
              <a:rPr lang="en-US" dirty="0"/>
              <a:t>The id token is returned when the “</a:t>
            </a:r>
            <a:r>
              <a:rPr lang="en-US" dirty="0" err="1"/>
              <a:t>openid</a:t>
            </a:r>
            <a:r>
              <a:rPr lang="en-US" dirty="0"/>
              <a:t>” permission is requested.</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Some data such as HTTP headers has been omitted for brevity.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07133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access token is used as the value for the Authorization header in the GET request to the Microsoft Graph.</a:t>
            </a:r>
          </a:p>
          <a:p>
            <a:endParaRPr lang="en-US" dirty="0"/>
          </a:p>
          <a:p>
            <a:r>
              <a:rPr lang="en-US" dirty="0"/>
              <a:t>Some data such as HTTP headers has been omitted for brevity.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7425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5/6/2019 6:29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7022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5/6/2019 6:29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7171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333761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83952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08358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900" b="0" i="0" u="none" strike="noStrike" kern="1200" cap="none" spc="0" normalizeH="0" baseline="0" noProof="0" dirty="0">
                <a:ln>
                  <a:noFill/>
                </a:ln>
                <a:solidFill>
                  <a:srgbClr val="2F2F2F"/>
                </a:solidFill>
                <a:effectLst/>
                <a:uLnTx/>
                <a:uFillTx/>
                <a:latin typeface="Segoe UI Light" pitchFamily="34" charset="0"/>
                <a:ea typeface="+mn-ea"/>
                <a:cs typeface="+mn-cs"/>
              </a:rPr>
              <a:t>There are two primary endpoints for v2.0: /authorize and /token. Each of these can be scoped based on the {tenant} section of the URL.</a:t>
            </a:r>
          </a:p>
          <a:p>
            <a:endParaRPr kumimoji="0" lang="en-US" sz="900" b="0" i="0" u="none" strike="noStrike" kern="1200" cap="none" spc="0" normalizeH="0" baseline="0" noProof="0" dirty="0">
              <a:ln>
                <a:noFill/>
              </a:ln>
              <a:solidFill>
                <a:srgbClr val="2F2F2F"/>
              </a:solidFill>
              <a:effectLst/>
              <a:uLnTx/>
              <a:uFillTx/>
              <a:latin typeface="Segoe UI Light" pitchFamily="34" charset="0"/>
              <a:ea typeface="+mn-ea"/>
              <a:cs typeface="+mn-cs"/>
            </a:endParaRPr>
          </a:p>
          <a:p>
            <a:r>
              <a:rPr kumimoji="0" lang="en-US" sz="900" b="1" i="0" u="none" strike="noStrike" kern="1200" cap="none" spc="0" normalizeH="0" baseline="0" noProof="0" dirty="0">
                <a:ln>
                  <a:noFill/>
                </a:ln>
                <a:solidFill>
                  <a:srgbClr val="2F2F2F"/>
                </a:solidFill>
                <a:effectLst/>
                <a:uLnTx/>
                <a:uFillTx/>
                <a:latin typeface="Segoe UI Light" pitchFamily="34" charset="0"/>
                <a:ea typeface="+mn-ea"/>
                <a:cs typeface="+mn-cs"/>
              </a:rPr>
              <a:t>Either the friendly domain name of the Azure AD tenant or the tenant's </a:t>
            </a:r>
            <a:r>
              <a:rPr kumimoji="0" lang="en-US" sz="900" b="1" i="0" u="none" strike="noStrike" kern="1200" cap="none" spc="0" normalizeH="0" baseline="0" noProof="0" dirty="0" err="1">
                <a:ln>
                  <a:noFill/>
                </a:ln>
                <a:solidFill>
                  <a:srgbClr val="2F2F2F"/>
                </a:solidFill>
                <a:effectLst/>
                <a:uLnTx/>
                <a:uFillTx/>
                <a:latin typeface="Segoe UI Light" pitchFamily="34" charset="0"/>
                <a:ea typeface="+mn-ea"/>
                <a:cs typeface="+mn-cs"/>
              </a:rPr>
              <a:t>guid</a:t>
            </a:r>
            <a:r>
              <a:rPr kumimoji="0" lang="en-US" sz="900" b="1" i="0" u="none" strike="noStrike" kern="1200" cap="none" spc="0" normalizeH="0" baseline="0" noProof="0" dirty="0">
                <a:ln>
                  <a:noFill/>
                </a:ln>
                <a:solidFill>
                  <a:srgbClr val="2F2F2F"/>
                </a:solidFill>
                <a:effectLst/>
                <a:uLnTx/>
                <a:uFillTx/>
                <a:latin typeface="Segoe UI Light" pitchFamily="34" charset="0"/>
                <a:ea typeface="+mn-ea"/>
                <a:cs typeface="+mn-cs"/>
              </a:rPr>
              <a:t> identifier can be used.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1694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https://developer.microsoft.com/en-us/graph/docs/concepts/auth_v2_user</a:t>
            </a:r>
          </a:p>
          <a:p>
            <a:endParaRPr lang="en-US" dirty="0"/>
          </a:p>
          <a:p>
            <a:r>
              <a:rPr lang="en-US" dirty="0"/>
              <a:t>The </a:t>
            </a:r>
            <a:r>
              <a:rPr lang="en-US" dirty="0" err="1"/>
              <a:t>response_mode</a:t>
            </a:r>
            <a:r>
              <a:rPr lang="en-US" dirty="0"/>
              <a:t> indicates if the data should be returned in the </a:t>
            </a:r>
            <a:r>
              <a:rPr lang="en-US" dirty="0" err="1"/>
              <a:t>querystring</a:t>
            </a:r>
            <a:r>
              <a:rPr lang="en-US" dirty="0"/>
              <a:t> or if it is </a:t>
            </a:r>
            <a:r>
              <a:rPr lang="en-US" dirty="0" err="1"/>
              <a:t>POSTed</a:t>
            </a:r>
            <a:r>
              <a:rPr lang="en-US" dirty="0"/>
              <a:t> back. The demo uses a </a:t>
            </a:r>
            <a:r>
              <a:rPr lang="en-US" dirty="0" err="1"/>
              <a:t>querystring</a:t>
            </a:r>
            <a:r>
              <a:rPr lang="en-US" dirty="0"/>
              <a:t> to easily capture the return data.</a:t>
            </a:r>
          </a:p>
          <a:p>
            <a:endParaRPr lang="en-US" dirty="0"/>
          </a:p>
          <a:p>
            <a:r>
              <a:rPr lang="en-US" dirty="0"/>
              <a:t>State parameter can be anything you wish, data in equals data out.  Using a randomly generated value for the state parameter with helps prevent against CSRF attacks (see https://tools.ietf.org/html/rfc6749#section-10.12). </a:t>
            </a:r>
          </a:p>
          <a:p>
            <a:endParaRPr lang="en-US" dirty="0"/>
          </a:p>
          <a:p>
            <a:r>
              <a:rPr lang="en-US" dirty="0"/>
              <a:t>The “Click here to try it” link is an app that will be redirected to http://localhost/myapp with a code.  Can use this to demonstrate the converged endpoint experience: can log in with organizational accounts (work or school) or personal accounts (Microsoft Account).  </a:t>
            </a:r>
          </a:p>
          <a:p>
            <a:endParaRPr lang="en-US" dirty="0"/>
          </a:p>
          <a:p>
            <a:r>
              <a:rPr lang="en-US" dirty="0"/>
              <a:t>For more information, see: https://developer.microsoft.com/en-us/graph/docs/concepts/auth_v2_user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94932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13762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effectLst/>
              </a:rPr>
              <a:t>The JWT token format is 3 strings separated by periods: header, payload, and signature.</a:t>
            </a:r>
          </a:p>
          <a:p>
            <a:endParaRPr lang="en-US" u="none" dirty="0">
              <a:effectLst/>
            </a:endParaRPr>
          </a:p>
          <a:p>
            <a:r>
              <a:rPr lang="en-US" u="sng" dirty="0" err="1">
                <a:effectLst/>
              </a:rPr>
              <a:t>aud</a:t>
            </a:r>
            <a:r>
              <a:rPr lang="en-US" dirty="0"/>
              <a:t>: "https://graph.microsoft.com",</a:t>
            </a:r>
          </a:p>
          <a:p>
            <a:r>
              <a:rPr lang="en-US" dirty="0"/>
              <a:t> </a:t>
            </a:r>
            <a:r>
              <a:rPr lang="en-US" u="sng" dirty="0" err="1">
                <a:effectLst/>
              </a:rPr>
              <a:t>iss</a:t>
            </a:r>
            <a:r>
              <a:rPr lang="en-US" dirty="0"/>
              <a:t>: "https://sts.windows.net/</a:t>
            </a:r>
            <a:r>
              <a:rPr lang="en-US" sz="900" kern="1200" dirty="0">
                <a:solidFill>
                  <a:schemeClr val="tx1"/>
                </a:solidFill>
                <a:latin typeface="Segoe UI Light" pitchFamily="34" charset="0"/>
                <a:ea typeface="+mn-ea"/>
                <a:cs typeface="+mn-cs"/>
              </a:rPr>
              <a:t>e2881ae0-1790-4387-b49a-a4231b4c295d</a:t>
            </a:r>
            <a:r>
              <a:rPr lang="en-US" dirty="0"/>
              <a:t>/",</a:t>
            </a:r>
          </a:p>
          <a:p>
            <a:r>
              <a:rPr lang="en-US" dirty="0"/>
              <a:t> </a:t>
            </a:r>
            <a:r>
              <a:rPr lang="en-US" u="sng" dirty="0" err="1">
                <a:effectLst/>
              </a:rPr>
              <a:t>iat</a:t>
            </a:r>
            <a:r>
              <a:rPr lang="en-US" dirty="0"/>
              <a:t>: </a:t>
            </a:r>
            <a:r>
              <a:rPr lang="en-US" u="sng" dirty="0">
                <a:effectLst/>
              </a:rPr>
              <a:t>1503926773</a:t>
            </a:r>
            <a:r>
              <a:rPr lang="en-US" dirty="0"/>
              <a:t>,</a:t>
            </a:r>
          </a:p>
          <a:p>
            <a:r>
              <a:rPr lang="en-US" dirty="0"/>
              <a:t> </a:t>
            </a:r>
            <a:r>
              <a:rPr lang="en-US" u="sng" dirty="0" err="1">
                <a:effectLst/>
              </a:rPr>
              <a:t>nbf</a:t>
            </a:r>
            <a:r>
              <a:rPr lang="en-US" dirty="0"/>
              <a:t>: </a:t>
            </a:r>
            <a:r>
              <a:rPr lang="en-US" u="sng" dirty="0">
                <a:effectLst/>
              </a:rPr>
              <a:t>1503926773</a:t>
            </a:r>
            <a:r>
              <a:rPr lang="en-US" dirty="0"/>
              <a:t>,</a:t>
            </a:r>
          </a:p>
          <a:p>
            <a:r>
              <a:rPr lang="en-US" dirty="0"/>
              <a:t> </a:t>
            </a:r>
            <a:r>
              <a:rPr lang="en-US" u="sng" dirty="0" err="1">
                <a:effectLst/>
              </a:rPr>
              <a:t>exp</a:t>
            </a:r>
            <a:r>
              <a:rPr lang="en-US" dirty="0"/>
              <a:t>: </a:t>
            </a:r>
            <a:r>
              <a:rPr lang="en-US" u="sng" dirty="0">
                <a:effectLst/>
              </a:rPr>
              <a:t>1503929373</a:t>
            </a:r>
            <a:r>
              <a:rPr lang="en-US" dirty="0"/>
              <a:t>,</a:t>
            </a:r>
          </a:p>
          <a:p>
            <a:endParaRPr lang="en-US" dirty="0"/>
          </a:p>
          <a:p>
            <a:r>
              <a:rPr lang="en-US" dirty="0"/>
              <a:t>The JWT token can be decoded, so it is required to secure apps using HTTPS.  The token can be decoded using a tool such as http://jwt.calebb.net.  </a:t>
            </a:r>
          </a:p>
          <a:p>
            <a:endParaRPr lang="en-US" dirty="0"/>
          </a:p>
          <a:p>
            <a:r>
              <a:rPr lang="en-US" dirty="0"/>
              <a:t>It’s worth noting that tokens are not encrypted by </a:t>
            </a:r>
            <a:r>
              <a:rPr lang="en-US" dirty="0" err="1"/>
              <a:t>AzureAD</a:t>
            </a:r>
            <a:r>
              <a:rPr lang="en-US" dirty="0"/>
              <a:t> today, but could be in the future, in which case you would not be able to decrypt them.</a:t>
            </a:r>
          </a:p>
          <a:p>
            <a:endParaRPr lang="en-US" dirty="0"/>
          </a:p>
          <a:p>
            <a:r>
              <a:rPr lang="en-US" dirty="0"/>
              <a:t>For more information on JWT token formats, see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8025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8287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12870202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514206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117969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50407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6629378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8624596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13356139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6709780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9800154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42056867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804627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76729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268436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60919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481159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35426482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0242862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19019784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22908272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4334757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2529631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848894986"/>
      </p:ext>
    </p:extLst>
  </p:cSld>
  <p:clrMap bg1="lt1" tx1="dk1" bg2="lt2" tx2="dk2" accent1="accent1" accent2="accent2" accent3="accent3" accent4="accent4" accent5="accent5" accent6="accent6" hlink="hlink" folHlink="folHlink"/>
  <p:sldLayoutIdLst>
    <p:sldLayoutId id="2147484550" r:id="rId1"/>
    <p:sldLayoutId id="2147484551"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5" r:id="rId14"/>
    <p:sldLayoutId id="2147484568" r:id="rId15"/>
    <p:sldLayoutId id="2147484569" r:id="rId16"/>
    <p:sldLayoutId id="2147484570" r:id="rId17"/>
    <p:sldLayoutId id="2147484571" r:id="rId18"/>
    <p:sldLayoutId id="2147484572" r:id="rId19"/>
    <p:sldLayoutId id="2147484573" r:id="rId20"/>
    <p:sldLayoutId id="2147484574" r:id="rId21"/>
    <p:sldLayoutId id="2147484575" r:id="rId2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login.microsoftonline.com/common/oauth2/v2.0/authorize?client_id=6731de76-14a6-49ae-97bc-6eba6914391e&amp;response_type=code&amp;redirect_uri=http://localhost/myapp/&amp;response_mode=query&amp;scope=offline_access+user.read+mail.read&amp;state=12345&amp;sso_nonce=AQABAAAAAAA9kTklhVy7SJTGAzR-p1Bcvy0t0zSkPB3bPgSPEXdNpNKtzTnRLXDeCX1Yg1-AAM58zIzdWcVUWViRZmJ8-sqgwl0sCZ1StruUMN-Ew5YJUiAA&amp;mscrid=bb54dcae-b648-4b11-935b-32ae2b8739fe"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Authenticate and </a:t>
            </a:r>
            <a:br>
              <a:rPr lang="en-US" dirty="0"/>
            </a:br>
            <a:r>
              <a:rPr lang="en-US" dirty="0"/>
              <a:t>connect with </a:t>
            </a:r>
            <a:br>
              <a:rPr lang="en-US" dirty="0"/>
            </a:br>
            <a:r>
              <a:rPr lang="en-US" dirty="0"/>
              <a:t>Microsoft Graph</a:t>
            </a:r>
          </a:p>
        </p:txBody>
      </p:sp>
      <p:sp>
        <p:nvSpPr>
          <p:cNvPr id="5" name="Text Placeholder 4"/>
          <p:cNvSpPr>
            <a:spLocks noGrp="1"/>
          </p:cNvSpPr>
          <p:nvPr>
            <p:ph type="body" sz="quarter" idx="12"/>
          </p:nvPr>
        </p:nvSpPr>
        <p:spPr/>
        <p:txBody>
          <a:bodyPr/>
          <a:lstStyle/>
          <a:p>
            <a:r>
              <a:rPr lang="en-US" dirty="0"/>
              <a:t>Authentication overview</a:t>
            </a:r>
          </a:p>
        </p:txBody>
      </p:sp>
    </p:spTree>
    <p:extLst>
      <p:ext uri="{BB962C8B-B14F-4D97-AF65-F5344CB8AC3E}">
        <p14:creationId xmlns:p14="http://schemas.microsoft.com/office/powerpoint/2010/main" val="368026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0F7461-3A40-44D6-8E3F-E7D75DE952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1" y="0"/>
            <a:ext cx="6549383" cy="6994525"/>
          </a:xfrm>
          <a:prstGeom prst="rect">
            <a:avLst/>
          </a:prstGeom>
        </p:spPr>
      </p:pic>
      <p:sp>
        <p:nvSpPr>
          <p:cNvPr id="2" name="Title 1"/>
          <p:cNvSpPr>
            <a:spLocks noGrp="1"/>
          </p:cNvSpPr>
          <p:nvPr>
            <p:ph type="title"/>
          </p:nvPr>
        </p:nvSpPr>
        <p:spPr/>
        <p:txBody>
          <a:bodyPr/>
          <a:lstStyle/>
          <a:p>
            <a:r>
              <a:rPr lang="en-US" dirty="0"/>
              <a:t>Types of tokens</a:t>
            </a:r>
          </a:p>
        </p:txBody>
      </p:sp>
      <p:sp>
        <p:nvSpPr>
          <p:cNvPr id="3" name="Text Placeholder 2"/>
          <p:cNvSpPr>
            <a:spLocks noGrp="1"/>
          </p:cNvSpPr>
          <p:nvPr>
            <p:ph type="body" sz="quarter" idx="10"/>
          </p:nvPr>
        </p:nvSpPr>
        <p:spPr>
          <a:xfrm>
            <a:off x="465140" y="1542747"/>
            <a:ext cx="3910216" cy="3816429"/>
          </a:xfrm>
        </p:spPr>
        <p:txBody>
          <a:bodyPr/>
          <a:lstStyle/>
          <a:p>
            <a:pPr>
              <a:lnSpc>
                <a:spcPct val="90000"/>
              </a:lnSpc>
              <a:spcBef>
                <a:spcPts val="600"/>
              </a:spcBef>
            </a:pPr>
            <a:r>
              <a:rPr lang="en-US" b="1" dirty="0">
                <a:solidFill>
                  <a:schemeClr val="accent1"/>
                </a:solidFill>
                <a:latin typeface="+mj-lt"/>
              </a:rPr>
              <a:t>ID tokens</a:t>
            </a:r>
          </a:p>
          <a:p>
            <a:pPr>
              <a:lnSpc>
                <a:spcPct val="90000"/>
              </a:lnSpc>
              <a:spcBef>
                <a:spcPts val="600"/>
              </a:spcBef>
            </a:pPr>
            <a:r>
              <a:rPr lang="en-US" sz="1600" dirty="0"/>
              <a:t>Used with </a:t>
            </a:r>
            <a:r>
              <a:rPr lang="en-US" sz="1600" dirty="0" err="1"/>
              <a:t>OpenID</a:t>
            </a:r>
            <a:r>
              <a:rPr lang="en-US" sz="1600" dirty="0"/>
              <a:t> Connect</a:t>
            </a:r>
          </a:p>
          <a:p>
            <a:pPr>
              <a:lnSpc>
                <a:spcPct val="90000"/>
              </a:lnSpc>
              <a:spcBef>
                <a:spcPts val="600"/>
              </a:spcBef>
            </a:pPr>
            <a:r>
              <a:rPr lang="en-US" sz="1600" dirty="0"/>
              <a:t>Contains claims you can use to sign the user into your app</a:t>
            </a:r>
          </a:p>
          <a:p>
            <a:pPr>
              <a:lnSpc>
                <a:spcPct val="90000"/>
              </a:lnSpc>
              <a:spcBef>
                <a:spcPts val="1200"/>
              </a:spcBef>
            </a:pPr>
            <a:r>
              <a:rPr lang="en-US" b="1" dirty="0">
                <a:solidFill>
                  <a:schemeClr val="accent1"/>
                </a:solidFill>
                <a:latin typeface="+mj-lt"/>
              </a:rPr>
              <a:t>Access tokens</a:t>
            </a:r>
          </a:p>
          <a:p>
            <a:pPr>
              <a:lnSpc>
                <a:spcPct val="90000"/>
              </a:lnSpc>
              <a:spcBef>
                <a:spcPts val="600"/>
              </a:spcBef>
            </a:pPr>
            <a:r>
              <a:rPr lang="en-US" sz="1600" dirty="0"/>
              <a:t>Currently can only be consumed by Microsoft Services</a:t>
            </a:r>
          </a:p>
          <a:p>
            <a:pPr>
              <a:lnSpc>
                <a:spcPct val="90000"/>
              </a:lnSpc>
              <a:spcBef>
                <a:spcPts val="600"/>
              </a:spcBef>
            </a:pPr>
            <a:r>
              <a:rPr lang="en-US" sz="1600" dirty="0"/>
              <a:t>v2.0 endpoint returns metadata including expiry and scopes</a:t>
            </a:r>
          </a:p>
          <a:p>
            <a:pPr>
              <a:lnSpc>
                <a:spcPct val="90000"/>
              </a:lnSpc>
              <a:spcBef>
                <a:spcPts val="1200"/>
              </a:spcBef>
            </a:pPr>
            <a:r>
              <a:rPr lang="en-US" b="1" dirty="0">
                <a:solidFill>
                  <a:schemeClr val="accent1"/>
                </a:solidFill>
                <a:latin typeface="+mj-lt"/>
              </a:rPr>
              <a:t>Refresh tokens</a:t>
            </a:r>
          </a:p>
          <a:p>
            <a:pPr>
              <a:lnSpc>
                <a:spcPct val="90000"/>
              </a:lnSpc>
              <a:spcBef>
                <a:spcPts val="600"/>
              </a:spcBef>
            </a:pPr>
            <a:r>
              <a:rPr lang="en-US" sz="1600" dirty="0"/>
              <a:t>Used to request a new access token, providing long-term access to resources</a:t>
            </a:r>
          </a:p>
          <a:p>
            <a:pPr>
              <a:lnSpc>
                <a:spcPct val="90000"/>
              </a:lnSpc>
              <a:spcBef>
                <a:spcPts val="600"/>
              </a:spcBef>
            </a:pPr>
            <a:r>
              <a:rPr lang="en-US" sz="1600" dirty="0"/>
              <a:t>Multi-resource</a:t>
            </a:r>
          </a:p>
        </p:txBody>
      </p:sp>
      <p:sp>
        <p:nvSpPr>
          <p:cNvPr id="7" name="Rectangle 6">
            <a:extLst>
              <a:ext uri="{FF2B5EF4-FFF2-40B4-BE49-F238E27FC236}">
                <a16:creationId xmlns:a16="http://schemas.microsoft.com/office/drawing/2014/main" id="{01994AB4-DD5B-424E-9910-0E561D7DF6AD}"/>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2D83ACCC-AADF-4396-A33E-13ADA803E086}"/>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https://docs.microsoft.com/en-us/azure/active-directory/develop/active-directory-v2-tokens</a:t>
            </a:r>
          </a:p>
        </p:txBody>
      </p:sp>
    </p:spTree>
    <p:extLst>
      <p:ext uri="{BB962C8B-B14F-4D97-AF65-F5344CB8AC3E}">
        <p14:creationId xmlns:p14="http://schemas.microsoft.com/office/powerpoint/2010/main" val="30099198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F1082D-7046-46A4-AD9D-01C670D658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sp>
        <p:nvSpPr>
          <p:cNvPr id="2" name="Title 1">
            <a:extLst>
              <a:ext uri="{FF2B5EF4-FFF2-40B4-BE49-F238E27FC236}">
                <a16:creationId xmlns:a16="http://schemas.microsoft.com/office/drawing/2014/main" id="{690D56C3-6FFE-4A49-9896-A627AEEFAA11}"/>
              </a:ext>
            </a:extLst>
          </p:cNvPr>
          <p:cNvSpPr>
            <a:spLocks noGrp="1"/>
          </p:cNvSpPr>
          <p:nvPr>
            <p:ph type="title"/>
          </p:nvPr>
        </p:nvSpPr>
        <p:spPr/>
        <p:txBody>
          <a:bodyPr/>
          <a:lstStyle/>
          <a:p>
            <a:r>
              <a:rPr lang="en-US"/>
              <a:t>Register your application</a:t>
            </a:r>
            <a:endParaRPr lang="en-US" dirty="0"/>
          </a:p>
        </p:txBody>
      </p:sp>
      <p:pic>
        <p:nvPicPr>
          <p:cNvPr id="9" name="Picture 8">
            <a:extLst>
              <a:ext uri="{FF2B5EF4-FFF2-40B4-BE49-F238E27FC236}">
                <a16:creationId xmlns:a16="http://schemas.microsoft.com/office/drawing/2014/main" id="{35E6A3C6-BAC2-457A-86B7-9E3A5773B552}"/>
              </a:ext>
            </a:extLst>
          </p:cNvPr>
          <p:cNvPicPr>
            <a:picLocks noChangeAspect="1"/>
          </p:cNvPicPr>
          <p:nvPr/>
        </p:nvPicPr>
        <p:blipFill>
          <a:blip r:embed="rId4"/>
          <a:stretch>
            <a:fillRect/>
          </a:stretch>
        </p:blipFill>
        <p:spPr>
          <a:xfrm>
            <a:off x="1978680" y="1576855"/>
            <a:ext cx="8506473" cy="4784891"/>
          </a:xfrm>
          <a:prstGeom prst="rect">
            <a:avLst/>
          </a:prstGeom>
        </p:spPr>
      </p:pic>
    </p:spTree>
    <p:extLst>
      <p:ext uri="{BB962C8B-B14F-4D97-AF65-F5344CB8AC3E}">
        <p14:creationId xmlns:p14="http://schemas.microsoft.com/office/powerpoint/2010/main" val="31506452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307E109-F8B3-447C-8B8F-55911ADBA0F3}"/>
              </a:ext>
            </a:extLst>
          </p:cNvPr>
          <p:cNvSpPr/>
          <p:nvPr/>
        </p:nvSpPr>
        <p:spPr bwMode="auto">
          <a:xfrm>
            <a:off x="0" y="1503947"/>
            <a:ext cx="12436475" cy="434821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05E7388-1716-4DDC-A639-C4949F1975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1288"/>
          <a:stretch/>
        </p:blipFill>
        <p:spPr>
          <a:xfrm>
            <a:off x="7153154" y="1919803"/>
            <a:ext cx="5283322" cy="4693721"/>
          </a:xfrm>
          <a:prstGeom prst="rect">
            <a:avLst/>
          </a:prstGeom>
        </p:spPr>
      </p:pic>
      <p:sp>
        <p:nvSpPr>
          <p:cNvPr id="2" name="Title 1">
            <a:extLst>
              <a:ext uri="{FF2B5EF4-FFF2-40B4-BE49-F238E27FC236}">
                <a16:creationId xmlns:a16="http://schemas.microsoft.com/office/drawing/2014/main" id="{588A6E8F-F675-48AF-B991-95CBF4686004}"/>
              </a:ext>
            </a:extLst>
          </p:cNvPr>
          <p:cNvSpPr>
            <a:spLocks noGrp="1"/>
          </p:cNvSpPr>
          <p:nvPr>
            <p:ph type="title"/>
          </p:nvPr>
        </p:nvSpPr>
        <p:spPr/>
        <p:txBody>
          <a:bodyPr/>
          <a:lstStyle/>
          <a:p>
            <a:r>
              <a:rPr lang="en-US" dirty="0"/>
              <a:t>Get authorization</a:t>
            </a:r>
          </a:p>
        </p:txBody>
      </p:sp>
      <p:sp>
        <p:nvSpPr>
          <p:cNvPr id="3" name="Text Placeholder 2">
            <a:extLst>
              <a:ext uri="{FF2B5EF4-FFF2-40B4-BE49-F238E27FC236}">
                <a16:creationId xmlns:a16="http://schemas.microsoft.com/office/drawing/2014/main" id="{BCB52D4B-57F4-4985-B60B-3CAA7053047E}"/>
              </a:ext>
            </a:extLst>
          </p:cNvPr>
          <p:cNvSpPr>
            <a:spLocks noGrp="1"/>
          </p:cNvSpPr>
          <p:nvPr>
            <p:ph type="body" sz="quarter" idx="10"/>
          </p:nvPr>
        </p:nvSpPr>
        <p:spPr>
          <a:xfrm>
            <a:off x="465138" y="1743555"/>
            <a:ext cx="6688015" cy="2653034"/>
          </a:xfrm>
          <a:ln>
            <a:noFill/>
          </a:ln>
        </p:spPr>
        <p:txBody>
          <a:bodyPr/>
          <a:lstStyle/>
          <a:p>
            <a:pPr>
              <a:lnSpc>
                <a:spcPct val="90000"/>
              </a:lnSpc>
            </a:pPr>
            <a:r>
              <a:rPr lang="en-US" b="1" dirty="0">
                <a:solidFill>
                  <a:schemeClr val="accent1"/>
                </a:solidFill>
                <a:latin typeface="+mj-lt"/>
              </a:rPr>
              <a:t>Request</a:t>
            </a:r>
          </a:p>
          <a:p>
            <a:pPr>
              <a:lnSpc>
                <a:spcPct val="90000"/>
              </a:lnSpc>
            </a:pPr>
            <a:r>
              <a:rPr lang="en-US" sz="1600" dirty="0">
                <a:latin typeface="+mj-lt"/>
              </a:rPr>
              <a:t>GET</a:t>
            </a:r>
            <a:r>
              <a:rPr lang="en-US" sz="1400" dirty="0">
                <a:latin typeface="Consolas" panose="020B0609020204030204" pitchFamily="49" charset="0"/>
              </a:rPr>
              <a:t> </a:t>
            </a:r>
          </a:p>
          <a:p>
            <a:r>
              <a:rPr lang="en-US" sz="1400" dirty="0">
                <a:latin typeface="Consolas" panose="020B0609020204030204" pitchFamily="49" charset="0"/>
              </a:rPr>
              <a:t>https://login.microsoftonline.com/common/oauth2/v2.0/authorize?</a:t>
            </a:r>
          </a:p>
          <a:p>
            <a:r>
              <a:rPr lang="en-US" sz="1400" dirty="0">
                <a:latin typeface="Consolas" panose="020B0609020204030204" pitchFamily="49" charset="0"/>
              </a:rPr>
              <a:t>	scope=</a:t>
            </a:r>
            <a:r>
              <a:rPr lang="en-US" sz="1400" dirty="0" err="1">
                <a:latin typeface="Consolas" panose="020B0609020204030204" pitchFamily="49" charset="0"/>
              </a:rPr>
              <a:t>offline_access+openid+profile+User.Read</a:t>
            </a:r>
            <a:endParaRPr lang="en-US" sz="1400" dirty="0">
              <a:latin typeface="Consolas" panose="020B0609020204030204" pitchFamily="49" charset="0"/>
            </a:endParaRPr>
          </a:p>
          <a:p>
            <a:r>
              <a:rPr lang="en-US" sz="1400" dirty="0">
                <a:latin typeface="Consolas" panose="020B0609020204030204" pitchFamily="49" charset="0"/>
              </a:rPr>
              <a:t>	&amp;response_type=code</a:t>
            </a:r>
          </a:p>
          <a:p>
            <a:r>
              <a:rPr lang="en-US" sz="1400" dirty="0">
                <a:latin typeface="Consolas" panose="020B0609020204030204" pitchFamily="49" charset="0"/>
              </a:rPr>
              <a:t>	&amp;client_id=0777388d-640c-4bc3-9053-671d6a8300c4</a:t>
            </a:r>
          </a:p>
          <a:p>
            <a:r>
              <a:rPr lang="en-US" sz="1400" dirty="0">
                <a:latin typeface="Consolas" panose="020B0609020204030204" pitchFamily="49" charset="0"/>
              </a:rPr>
              <a:t>	&amp;redirect_uri=https://localhost:8089</a:t>
            </a:r>
          </a:p>
          <a:p>
            <a:r>
              <a:rPr lang="en-US" sz="1400" dirty="0">
                <a:latin typeface="Consolas" panose="020B0609020204030204" pitchFamily="49" charset="0"/>
              </a:rPr>
              <a:t>	&amp;response_mode=query</a:t>
            </a:r>
          </a:p>
        </p:txBody>
      </p:sp>
      <p:sp>
        <p:nvSpPr>
          <p:cNvPr id="7" name="Rectangle 6">
            <a:extLst>
              <a:ext uri="{FF2B5EF4-FFF2-40B4-BE49-F238E27FC236}">
                <a16:creationId xmlns:a16="http://schemas.microsoft.com/office/drawing/2014/main" id="{BD9F0C28-6415-4EBD-86D6-D299D20193F1}"/>
              </a:ext>
            </a:extLst>
          </p:cNvPr>
          <p:cNvSpPr/>
          <p:nvPr/>
        </p:nvSpPr>
        <p:spPr>
          <a:xfrm>
            <a:off x="465138" y="4644023"/>
            <a:ext cx="6370561" cy="923330"/>
          </a:xfrm>
          <a:prstGeom prst="rect">
            <a:avLst/>
          </a:prstGeom>
          <a:ln>
            <a:noFill/>
          </a:ln>
        </p:spPr>
        <p:txBody>
          <a:bodyPr wrap="square" lIns="0" tIns="0" rIns="0" bIns="0">
            <a:spAutoFit/>
          </a:bodyPr>
          <a:lstStyle/>
          <a:p>
            <a:pPr>
              <a:spcBef>
                <a:spcPts val="600"/>
              </a:spcBef>
            </a:pPr>
            <a:r>
              <a:rPr lang="en-US" sz="2000" b="1" dirty="0">
                <a:solidFill>
                  <a:schemeClr val="accent1"/>
                </a:solidFill>
                <a:latin typeface="+mj-lt"/>
              </a:rPr>
              <a:t>Response</a:t>
            </a:r>
          </a:p>
          <a:p>
            <a:pPr>
              <a:spcBef>
                <a:spcPts val="600"/>
              </a:spcBef>
            </a:pPr>
            <a:r>
              <a:rPr lang="en-US" sz="1600" dirty="0">
                <a:latin typeface="+mj-lt"/>
              </a:rPr>
              <a:t>GET</a:t>
            </a:r>
            <a:r>
              <a:rPr lang="en-US" sz="1400" b="1" dirty="0"/>
              <a:t> </a:t>
            </a:r>
          </a:p>
          <a:p>
            <a:pPr>
              <a:spcBef>
                <a:spcPts val="600"/>
              </a:spcBef>
            </a:pPr>
            <a:r>
              <a:rPr lang="en-US" sz="1400" dirty="0">
                <a:latin typeface="Consolas" panose="020B0609020204030204" pitchFamily="49" charset="0"/>
              </a:rPr>
              <a:t>https://localhost:8089/?code=OAQABAAPSY4jIAA</a:t>
            </a:r>
          </a:p>
        </p:txBody>
      </p:sp>
      <p:sp>
        <p:nvSpPr>
          <p:cNvPr id="4" name="Rectangle 3">
            <a:extLst>
              <a:ext uri="{FF2B5EF4-FFF2-40B4-BE49-F238E27FC236}">
                <a16:creationId xmlns:a16="http://schemas.microsoft.com/office/drawing/2014/main" id="{5525443D-6F1F-4997-B92E-6BBC476C59D0}"/>
              </a:ext>
            </a:extLst>
          </p:cNvPr>
          <p:cNvSpPr/>
          <p:nvPr/>
        </p:nvSpPr>
        <p:spPr bwMode="auto">
          <a:xfrm>
            <a:off x="10487660" y="5852160"/>
            <a:ext cx="995680" cy="1142365"/>
          </a:xfrm>
          <a:prstGeom prst="rect">
            <a:avLst/>
          </a:prstGeom>
          <a:solidFill>
            <a:srgbClr val="0B0B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65B27C81-547F-4C23-BE0E-D0E334EB7EC3}"/>
              </a:ext>
            </a:extLst>
          </p:cNvPr>
          <p:cNvPicPr>
            <a:picLocks noChangeAspect="1"/>
          </p:cNvPicPr>
          <p:nvPr/>
        </p:nvPicPr>
        <p:blipFill>
          <a:blip r:embed="rId4"/>
          <a:stretch>
            <a:fillRect/>
          </a:stretch>
        </p:blipFill>
        <p:spPr>
          <a:xfrm>
            <a:off x="7388224" y="2109875"/>
            <a:ext cx="6002204" cy="3981893"/>
          </a:xfrm>
          <a:prstGeom prst="rect">
            <a:avLst/>
          </a:prstGeom>
        </p:spPr>
      </p:pic>
    </p:spTree>
    <p:extLst>
      <p:ext uri="{BB962C8B-B14F-4D97-AF65-F5344CB8AC3E}">
        <p14:creationId xmlns:p14="http://schemas.microsoft.com/office/powerpoint/2010/main" val="36410246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7102B91-E750-4E82-92BF-89336D2145E6}"/>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57B8445-F05F-4B28-BF17-4DC6847A39F3}"/>
              </a:ext>
            </a:extLst>
          </p:cNvPr>
          <p:cNvSpPr>
            <a:spLocks noGrp="1"/>
          </p:cNvSpPr>
          <p:nvPr>
            <p:ph type="title"/>
          </p:nvPr>
        </p:nvSpPr>
        <p:spPr/>
        <p:txBody>
          <a:bodyPr/>
          <a:lstStyle/>
          <a:p>
            <a:r>
              <a:rPr lang="en-US" dirty="0"/>
              <a:t>Get a token</a:t>
            </a:r>
          </a:p>
        </p:txBody>
      </p:sp>
      <p:sp>
        <p:nvSpPr>
          <p:cNvPr id="3" name="Text Placeholder 2">
            <a:extLst>
              <a:ext uri="{FF2B5EF4-FFF2-40B4-BE49-F238E27FC236}">
                <a16:creationId xmlns:a16="http://schemas.microsoft.com/office/drawing/2014/main" id="{1A01FF50-D258-4FBC-8097-9E39D7535BB0}"/>
              </a:ext>
            </a:extLst>
          </p:cNvPr>
          <p:cNvSpPr>
            <a:spLocks noGrp="1"/>
          </p:cNvSpPr>
          <p:nvPr>
            <p:ph type="body" sz="quarter" idx="10"/>
          </p:nvPr>
        </p:nvSpPr>
        <p:spPr>
          <a:xfrm>
            <a:off x="465138" y="1743555"/>
            <a:ext cx="11533187" cy="2068259"/>
          </a:xfrm>
          <a:ln>
            <a:noFill/>
          </a:ln>
        </p:spPr>
        <p:txBody>
          <a:bodyPr/>
          <a:lstStyle/>
          <a:p>
            <a:pPr>
              <a:lnSpc>
                <a:spcPct val="90000"/>
              </a:lnSpc>
              <a:spcBef>
                <a:spcPts val="600"/>
              </a:spcBef>
            </a:pPr>
            <a:r>
              <a:rPr lang="en-US" b="1" dirty="0">
                <a:solidFill>
                  <a:schemeClr val="accent1"/>
                </a:solidFill>
                <a:latin typeface="+mj-lt"/>
              </a:rPr>
              <a:t>Request</a:t>
            </a:r>
          </a:p>
          <a:p>
            <a:pPr>
              <a:lnSpc>
                <a:spcPct val="90000"/>
              </a:lnSpc>
              <a:spcBef>
                <a:spcPts val="600"/>
              </a:spcBef>
            </a:pPr>
            <a:r>
              <a:rPr lang="en-US" sz="1600" dirty="0">
                <a:latin typeface="+mj-lt"/>
              </a:rPr>
              <a:t>POST</a:t>
            </a:r>
            <a:r>
              <a:rPr lang="en-US" sz="1400" b="1" dirty="0"/>
              <a:t> </a:t>
            </a:r>
            <a:r>
              <a:rPr lang="en-US" sz="1600" dirty="0">
                <a:latin typeface="Consolas" panose="020B0609020204030204" pitchFamily="49" charset="0"/>
              </a:rPr>
              <a:t>https://login.microsoftonline.com/common/oauth2/v2.0/token HTTP/1.1</a:t>
            </a:r>
          </a:p>
          <a:p>
            <a:pPr>
              <a:lnSpc>
                <a:spcPct val="90000"/>
              </a:lnSpc>
              <a:spcBef>
                <a:spcPts val="600"/>
              </a:spcBef>
            </a:pPr>
            <a:r>
              <a:rPr lang="en-US" sz="1600" dirty="0">
                <a:latin typeface="+mj-lt"/>
              </a:rPr>
              <a:t>Content-Type:</a:t>
            </a:r>
            <a:r>
              <a:rPr lang="en-US" sz="1600" dirty="0">
                <a:latin typeface="Consolas" panose="020B0609020204030204" pitchFamily="49" charset="0"/>
              </a:rPr>
              <a:t> application/x-www-form-</a:t>
            </a:r>
            <a:r>
              <a:rPr lang="en-US" sz="1600" dirty="0" err="1">
                <a:latin typeface="Consolas" panose="020B0609020204030204" pitchFamily="49" charset="0"/>
              </a:rPr>
              <a:t>urlencoded</a:t>
            </a:r>
            <a:endParaRPr lang="en-US" sz="1600" dirty="0">
              <a:latin typeface="Consolas" panose="020B0609020204030204" pitchFamily="49" charset="0"/>
            </a:endParaRPr>
          </a:p>
          <a:p>
            <a:pPr>
              <a:lnSpc>
                <a:spcPct val="90000"/>
              </a:lnSpc>
              <a:spcBef>
                <a:spcPts val="600"/>
              </a:spcBef>
            </a:pPr>
            <a:endParaRPr lang="en-US" sz="1600" dirty="0">
              <a:latin typeface="Consolas" panose="020B0609020204030204" pitchFamily="49" charset="0"/>
            </a:endParaRPr>
          </a:p>
          <a:p>
            <a:pPr>
              <a:lnSpc>
                <a:spcPct val="90000"/>
              </a:lnSpc>
              <a:spcBef>
                <a:spcPts val="600"/>
              </a:spcBef>
            </a:pPr>
            <a:r>
              <a:rPr lang="en-US" sz="1600" dirty="0" err="1">
                <a:latin typeface="Consolas" panose="020B0609020204030204" pitchFamily="49" charset="0"/>
              </a:rPr>
              <a:t>client_id</a:t>
            </a:r>
            <a:r>
              <a:rPr lang="en-US" sz="1600" dirty="0">
                <a:latin typeface="Consolas" panose="020B0609020204030204" pitchFamily="49" charset="0"/>
              </a:rPr>
              <a:t>=50d65aa4-adbb-45c5-b473-0459bac3110e&amp;client_secret=</a:t>
            </a:r>
            <a:r>
              <a:rPr lang="en-US" sz="1600" dirty="0" err="1">
                <a:latin typeface="Consolas" panose="020B0609020204030204" pitchFamily="49" charset="0"/>
              </a:rPr>
              <a:t>seeecret</a:t>
            </a:r>
            <a:endParaRPr lang="en-US" sz="1600" dirty="0">
              <a:latin typeface="Consolas" panose="020B0609020204030204" pitchFamily="49" charset="0"/>
            </a:endParaRPr>
          </a:p>
          <a:p>
            <a:pPr>
              <a:lnSpc>
                <a:spcPct val="90000"/>
              </a:lnSpc>
              <a:spcBef>
                <a:spcPts val="600"/>
              </a:spcBef>
            </a:pPr>
            <a:r>
              <a:rPr lang="en-US" sz="1600" dirty="0">
                <a:latin typeface="Consolas" panose="020B0609020204030204" pitchFamily="49" charset="0"/>
              </a:rPr>
              <a:t>&amp;scope=</a:t>
            </a:r>
            <a:r>
              <a:rPr lang="en-US" sz="1600" dirty="0" err="1">
                <a:latin typeface="Consolas" panose="020B0609020204030204" pitchFamily="49" charset="0"/>
              </a:rPr>
              <a:t>offline_access+openid+profile+User.Read&amp;grant_type</a:t>
            </a:r>
            <a:r>
              <a:rPr lang="en-US" sz="1600" dirty="0">
                <a:latin typeface="Consolas" panose="020B0609020204030204" pitchFamily="49" charset="0"/>
              </a:rPr>
              <a:t>=</a:t>
            </a:r>
            <a:r>
              <a:rPr lang="en-US" sz="1600" dirty="0" err="1">
                <a:latin typeface="Consolas" panose="020B0609020204030204" pitchFamily="49" charset="0"/>
              </a:rPr>
              <a:t>authorization_code</a:t>
            </a:r>
            <a:endParaRPr lang="en-US" sz="1600" dirty="0">
              <a:latin typeface="Consolas" panose="020B0609020204030204" pitchFamily="49" charset="0"/>
            </a:endParaRPr>
          </a:p>
          <a:p>
            <a:pPr>
              <a:lnSpc>
                <a:spcPct val="90000"/>
              </a:lnSpc>
              <a:spcBef>
                <a:spcPts val="600"/>
              </a:spcBef>
            </a:pPr>
            <a:r>
              <a:rPr lang="en-US" sz="1600" dirty="0">
                <a:latin typeface="Consolas" panose="020B0609020204030204" pitchFamily="49" charset="0"/>
              </a:rPr>
              <a:t>&amp;code=OAQABAAPSY4jIAA&amp;redirect_uri=https://localhost:8089</a:t>
            </a:r>
            <a:endParaRPr lang="en-US" sz="1400" dirty="0">
              <a:latin typeface="Consolas" panose="020B0609020204030204" pitchFamily="49" charset="0"/>
            </a:endParaRPr>
          </a:p>
        </p:txBody>
      </p:sp>
      <p:sp>
        <p:nvSpPr>
          <p:cNvPr id="8" name="Rectangle 7">
            <a:extLst>
              <a:ext uri="{FF2B5EF4-FFF2-40B4-BE49-F238E27FC236}">
                <a16:creationId xmlns:a16="http://schemas.microsoft.com/office/drawing/2014/main" id="{C4B12DFB-8C49-43ED-93C0-B12C04F3D6F8}"/>
              </a:ext>
            </a:extLst>
          </p:cNvPr>
          <p:cNvSpPr/>
          <p:nvPr/>
        </p:nvSpPr>
        <p:spPr>
          <a:xfrm>
            <a:off x="465139" y="4120377"/>
            <a:ext cx="10577110" cy="2588401"/>
          </a:xfrm>
          <a:prstGeom prst="rect">
            <a:avLst/>
          </a:prstGeom>
          <a:ln>
            <a:noFill/>
          </a:ln>
        </p:spPr>
        <p:txBody>
          <a:bodyPr wrap="square" lIns="0" tIns="0" rIns="0" bIns="0">
            <a:spAutoFit/>
          </a:bodyPr>
          <a:lstStyle/>
          <a:p>
            <a:pPr>
              <a:lnSpc>
                <a:spcPct val="90000"/>
              </a:lnSpc>
              <a:spcBef>
                <a:spcPts val="600"/>
              </a:spcBef>
            </a:pPr>
            <a:r>
              <a:rPr lang="en-US" sz="2000" b="1" dirty="0">
                <a:solidFill>
                  <a:schemeClr val="accent1"/>
                </a:solidFill>
                <a:latin typeface="+mj-lt"/>
              </a:rPr>
              <a:t>Response</a:t>
            </a:r>
          </a:p>
          <a:p>
            <a:pPr>
              <a:lnSpc>
                <a:spcPct val="90000"/>
              </a:lnSpc>
              <a:spcBef>
                <a:spcPts val="600"/>
              </a:spcBef>
            </a:pPr>
            <a:r>
              <a:rPr lang="en-US" sz="1600" dirty="0">
                <a:latin typeface="Consolas" panose="020B0609020204030204" pitchFamily="49" charset="0"/>
              </a:rPr>
              <a:t>HTTP/1.1 200 OK</a:t>
            </a:r>
          </a:p>
          <a:p>
            <a:pPr>
              <a:lnSpc>
                <a:spcPct val="90000"/>
              </a:lnSpc>
              <a:spcBef>
                <a:spcPts val="600"/>
              </a:spcBef>
            </a:pPr>
            <a:r>
              <a:rPr lang="en-US" sz="1600" dirty="0">
                <a:latin typeface="+mj-lt"/>
              </a:rPr>
              <a:t>Cache-Control:</a:t>
            </a:r>
            <a:r>
              <a:rPr lang="en-US" sz="1600" dirty="0">
                <a:latin typeface="Consolas" panose="020B0609020204030204" pitchFamily="49" charset="0"/>
              </a:rPr>
              <a:t> no-cache, no-store</a:t>
            </a:r>
          </a:p>
          <a:p>
            <a:pPr>
              <a:lnSpc>
                <a:spcPct val="90000"/>
              </a:lnSpc>
              <a:spcBef>
                <a:spcPts val="600"/>
              </a:spcBef>
            </a:pPr>
            <a:r>
              <a:rPr lang="en-US" sz="1600" dirty="0">
                <a:latin typeface="+mj-lt"/>
              </a:rPr>
              <a:t>Pragma:</a:t>
            </a:r>
            <a:r>
              <a:rPr lang="en-US" sz="1600" dirty="0">
                <a:latin typeface="Consolas" panose="020B0609020204030204" pitchFamily="49" charset="0"/>
              </a:rPr>
              <a:t> no-cache</a:t>
            </a:r>
          </a:p>
          <a:p>
            <a:pPr>
              <a:lnSpc>
                <a:spcPct val="90000"/>
              </a:lnSpc>
              <a:spcBef>
                <a:spcPts val="600"/>
              </a:spcBef>
            </a:pPr>
            <a:r>
              <a:rPr lang="en-US" sz="1600" dirty="0">
                <a:latin typeface="+mj-lt"/>
              </a:rPr>
              <a:t>Content-Type:</a:t>
            </a:r>
            <a:r>
              <a:rPr lang="en-US" sz="1600" dirty="0">
                <a:latin typeface="Consolas" panose="020B0609020204030204" pitchFamily="49" charset="0"/>
              </a:rPr>
              <a:t> application/</a:t>
            </a:r>
            <a:r>
              <a:rPr lang="en-US" sz="1600" dirty="0" err="1">
                <a:latin typeface="Consolas" panose="020B0609020204030204" pitchFamily="49" charset="0"/>
              </a:rPr>
              <a:t>json</a:t>
            </a:r>
            <a:r>
              <a:rPr lang="en-US" sz="1600" dirty="0">
                <a:latin typeface="Consolas" panose="020B0609020204030204" pitchFamily="49" charset="0"/>
              </a:rPr>
              <a:t>; charset=utf-8</a:t>
            </a:r>
          </a:p>
          <a:p>
            <a:pPr>
              <a:lnSpc>
                <a:spcPct val="90000"/>
              </a:lnSpc>
              <a:spcBef>
                <a:spcPts val="600"/>
              </a:spcBef>
            </a:pPr>
            <a:r>
              <a:rPr lang="en-US" sz="1600" dirty="0">
                <a:latin typeface="+mj-lt"/>
              </a:rPr>
              <a:t>Content-Length:</a:t>
            </a:r>
            <a:r>
              <a:rPr lang="en-US" sz="1600" dirty="0">
                <a:latin typeface="Consolas" panose="020B0609020204030204" pitchFamily="49" charset="0"/>
              </a:rPr>
              <a:t> 3716</a:t>
            </a:r>
          </a:p>
          <a:p>
            <a:pPr>
              <a:lnSpc>
                <a:spcPct val="90000"/>
              </a:lnSpc>
              <a:spcBef>
                <a:spcPts val="600"/>
              </a:spcBef>
            </a:pPr>
            <a:endParaRPr lang="en-US" sz="1600" dirty="0">
              <a:latin typeface="Consolas" panose="020B0609020204030204" pitchFamily="49" charset="0"/>
            </a:endParaRPr>
          </a:p>
          <a:p>
            <a:pPr>
              <a:lnSpc>
                <a:spcPct val="90000"/>
              </a:lnSpc>
              <a:spcBef>
                <a:spcPts val="600"/>
              </a:spcBef>
            </a:pPr>
            <a:r>
              <a:rPr lang="en-US" sz="1600" dirty="0">
                <a:latin typeface="Consolas" panose="020B0609020204030204" pitchFamily="49" charset="0"/>
              </a:rPr>
              <a:t>{"token_type":"Bearer","scope":"User.Read","expires_in":3599,"ext_expires_in":0,"access_token":"eyJ0eXAiOiJKV1QiLC","refresh_token":"OAQABAAAAAAA9k","id_token":"eyJ0eXAiOiAbC1Qi123”}</a:t>
            </a:r>
          </a:p>
        </p:txBody>
      </p:sp>
    </p:spTree>
    <p:extLst>
      <p:ext uri="{BB962C8B-B14F-4D97-AF65-F5344CB8AC3E}">
        <p14:creationId xmlns:p14="http://schemas.microsoft.com/office/powerpoint/2010/main" val="26794024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EE2BD5-D7E7-40F5-88AD-E4EFB82D4A84}"/>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E8A5B29-D3DA-4C83-878F-C248CDC29BEE}"/>
              </a:ext>
            </a:extLst>
          </p:cNvPr>
          <p:cNvSpPr>
            <a:spLocks noGrp="1"/>
          </p:cNvSpPr>
          <p:nvPr>
            <p:ph type="title"/>
          </p:nvPr>
        </p:nvSpPr>
        <p:spPr/>
        <p:txBody>
          <a:bodyPr/>
          <a:lstStyle/>
          <a:p>
            <a:r>
              <a:rPr lang="en-US" dirty="0"/>
              <a:t>Use the access token to call Microsoft Graph</a:t>
            </a:r>
          </a:p>
        </p:txBody>
      </p:sp>
      <p:sp>
        <p:nvSpPr>
          <p:cNvPr id="3" name="Text Placeholder 2">
            <a:extLst>
              <a:ext uri="{FF2B5EF4-FFF2-40B4-BE49-F238E27FC236}">
                <a16:creationId xmlns:a16="http://schemas.microsoft.com/office/drawing/2014/main" id="{930BC71C-ADD5-4D4E-A836-6C2E7B0B306E}"/>
              </a:ext>
            </a:extLst>
          </p:cNvPr>
          <p:cNvSpPr>
            <a:spLocks noGrp="1"/>
          </p:cNvSpPr>
          <p:nvPr>
            <p:ph type="body" sz="quarter" idx="10"/>
          </p:nvPr>
        </p:nvSpPr>
        <p:spPr>
          <a:xfrm>
            <a:off x="465138" y="1743555"/>
            <a:ext cx="11533187" cy="1428083"/>
          </a:xfrm>
          <a:ln>
            <a:noFill/>
          </a:ln>
        </p:spPr>
        <p:txBody>
          <a:bodyPr/>
          <a:lstStyle/>
          <a:p>
            <a:pPr>
              <a:lnSpc>
                <a:spcPct val="90000"/>
              </a:lnSpc>
            </a:pPr>
            <a:r>
              <a:rPr lang="en-US" b="1" dirty="0">
                <a:solidFill>
                  <a:schemeClr val="accent1"/>
                </a:solidFill>
                <a:latin typeface="+mj-lt"/>
              </a:rPr>
              <a:t>Request</a:t>
            </a:r>
          </a:p>
          <a:p>
            <a:pPr>
              <a:lnSpc>
                <a:spcPct val="90000"/>
              </a:lnSpc>
            </a:pPr>
            <a:r>
              <a:rPr lang="en-US" sz="1600" dirty="0">
                <a:latin typeface="+mj-lt"/>
              </a:rPr>
              <a:t>GET</a:t>
            </a:r>
            <a:r>
              <a:rPr lang="en-US" sz="1600" dirty="0"/>
              <a:t> </a:t>
            </a:r>
            <a:r>
              <a:rPr lang="en-US" sz="1600" dirty="0">
                <a:latin typeface="Consolas" panose="020B0609020204030204" pitchFamily="49" charset="0"/>
              </a:rPr>
              <a:t>https://graph.microsoft.com/v1.0/me HTTP/1.1</a:t>
            </a:r>
          </a:p>
          <a:p>
            <a:pPr>
              <a:lnSpc>
                <a:spcPct val="90000"/>
              </a:lnSpc>
            </a:pPr>
            <a:r>
              <a:rPr lang="en-US" sz="1600" dirty="0">
                <a:latin typeface="+mj-lt"/>
              </a:rPr>
              <a:t>Authorization</a:t>
            </a:r>
            <a:r>
              <a:rPr lang="en-US" sz="1600" dirty="0"/>
              <a:t>: </a:t>
            </a:r>
            <a:r>
              <a:rPr lang="en-US" sz="1600" dirty="0">
                <a:latin typeface="Consolas" panose="020B0609020204030204" pitchFamily="49" charset="0"/>
              </a:rPr>
              <a:t>bearer eyJ0eXAiOiJKV1QiLC</a:t>
            </a:r>
          </a:p>
          <a:p>
            <a:pPr>
              <a:lnSpc>
                <a:spcPct val="90000"/>
              </a:lnSpc>
            </a:pPr>
            <a:r>
              <a:rPr lang="en-US" sz="1600" dirty="0">
                <a:latin typeface="+mj-lt"/>
              </a:rPr>
              <a:t>Host</a:t>
            </a:r>
            <a:r>
              <a:rPr lang="en-US" sz="1600" dirty="0"/>
              <a:t>: </a:t>
            </a:r>
            <a:r>
              <a:rPr lang="en-US" sz="1600" dirty="0">
                <a:latin typeface="Consolas" panose="020B0609020204030204" pitchFamily="49" charset="0"/>
              </a:rPr>
              <a:t>graph.microsoft.com</a:t>
            </a:r>
          </a:p>
          <a:p>
            <a:pPr>
              <a:lnSpc>
                <a:spcPct val="90000"/>
              </a:lnSpc>
            </a:pPr>
            <a:endParaRPr lang="en-US" dirty="0"/>
          </a:p>
        </p:txBody>
      </p:sp>
      <p:sp>
        <p:nvSpPr>
          <p:cNvPr id="6" name="Text Placeholder 2">
            <a:extLst>
              <a:ext uri="{FF2B5EF4-FFF2-40B4-BE49-F238E27FC236}">
                <a16:creationId xmlns:a16="http://schemas.microsoft.com/office/drawing/2014/main" id="{4E1B6D51-B8C1-4542-8DFE-F2EF023F0EA3}"/>
              </a:ext>
            </a:extLst>
          </p:cNvPr>
          <p:cNvSpPr txBox="1">
            <a:spLocks/>
          </p:cNvSpPr>
          <p:nvPr/>
        </p:nvSpPr>
        <p:spPr>
          <a:xfrm>
            <a:off x="465137" y="3171638"/>
            <a:ext cx="11533187" cy="3274743"/>
          </a:xfrm>
          <a:prstGeom prst="rect">
            <a:avLst/>
          </a:prstGeom>
          <a:ln>
            <a:noFill/>
          </a:ln>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accent1"/>
                </a:solidFill>
                <a:latin typeface="+mj-lt"/>
              </a:rPr>
              <a:t>Response</a:t>
            </a:r>
          </a:p>
          <a:p>
            <a:r>
              <a:rPr lang="en-US" sz="1600" dirty="0">
                <a:latin typeface="Consolas" panose="020B0609020204030204" pitchFamily="49" charset="0"/>
              </a:rPr>
              <a:t>HTTP/1.1 200 OK</a:t>
            </a:r>
          </a:p>
          <a:p>
            <a:r>
              <a:rPr lang="en-US" sz="1600" dirty="0">
                <a:latin typeface="+mj-lt"/>
              </a:rPr>
              <a:t>Content-Type: </a:t>
            </a:r>
            <a:r>
              <a:rPr lang="en-US" sz="1600" dirty="0">
                <a:latin typeface="Consolas" panose="020B0609020204030204" pitchFamily="49" charset="0"/>
              </a:rPr>
              <a:t>application/</a:t>
            </a:r>
            <a:r>
              <a:rPr lang="en-US" sz="1600" dirty="0" err="1">
                <a:latin typeface="Consolas" panose="020B0609020204030204" pitchFamily="49" charset="0"/>
              </a:rPr>
              <a:t>json;odata.metadata</a:t>
            </a:r>
            <a:r>
              <a:rPr lang="en-US" sz="1600" dirty="0">
                <a:latin typeface="Consolas" panose="020B0609020204030204" pitchFamily="49" charset="0"/>
              </a:rPr>
              <a:t>=</a:t>
            </a:r>
            <a:r>
              <a:rPr lang="en-US" sz="1600" dirty="0" err="1">
                <a:latin typeface="Consolas" panose="020B0609020204030204" pitchFamily="49" charset="0"/>
              </a:rPr>
              <a:t>minimal;odata.streaming</a:t>
            </a:r>
            <a:r>
              <a:rPr lang="en-US" sz="1600" dirty="0">
                <a:latin typeface="Consolas" panose="020B0609020204030204" pitchFamily="49" charset="0"/>
              </a:rPr>
              <a:t>=true;IEEE754Compatible=</a:t>
            </a:r>
            <a:r>
              <a:rPr lang="en-US" sz="1600" dirty="0" err="1">
                <a:latin typeface="Consolas" panose="020B0609020204030204" pitchFamily="49" charset="0"/>
              </a:rPr>
              <a:t>false;charset</a:t>
            </a:r>
            <a:r>
              <a:rPr lang="en-US" sz="1600" dirty="0">
                <a:latin typeface="Consolas" panose="020B0609020204030204" pitchFamily="49" charset="0"/>
              </a:rPr>
              <a:t>=utf-8</a:t>
            </a:r>
          </a:p>
          <a:p>
            <a:endParaRPr lang="en-US" sz="1600" dirty="0">
              <a:latin typeface="Consolas" panose="020B0609020204030204" pitchFamily="49" charset="0"/>
            </a:endParaRPr>
          </a:p>
          <a:p>
            <a:r>
              <a:rPr lang="en-US" sz="1600" dirty="0">
                <a:latin typeface="Consolas" panose="020B0609020204030204" pitchFamily="49" charset="0"/>
              </a:rPr>
              <a:t>{"@</a:t>
            </a:r>
            <a:r>
              <a:rPr lang="en-US" sz="1600" dirty="0" err="1">
                <a:latin typeface="Consolas" panose="020B0609020204030204" pitchFamily="49" charset="0"/>
              </a:rPr>
              <a:t>odata.context":"https</a:t>
            </a:r>
            <a:r>
              <a:rPr lang="en-US" sz="1600" dirty="0">
                <a:latin typeface="Consolas" panose="020B0609020204030204" pitchFamily="49" charset="0"/>
              </a:rPr>
              <a:t>://graph.microsoft.com/v1.0/$</a:t>
            </a:r>
            <a:r>
              <a:rPr lang="en-US" sz="1600" dirty="0" err="1">
                <a:latin typeface="Consolas" panose="020B0609020204030204" pitchFamily="49" charset="0"/>
              </a:rPr>
              <a:t>metadata#users</a:t>
            </a:r>
            <a:r>
              <a:rPr lang="en-US" sz="1600" dirty="0">
                <a:latin typeface="Consolas" panose="020B0609020204030204" pitchFamily="49" charset="0"/>
              </a:rPr>
              <a:t>/$entity","id":"0777388d-640c-4bc3-9053-671d6a8300c4","businessPhones":["+1 888 555 1212"],"</a:t>
            </a:r>
            <a:r>
              <a:rPr lang="en-US" sz="1600" dirty="0" err="1">
                <a:latin typeface="Consolas" panose="020B0609020204030204" pitchFamily="49" charset="0"/>
              </a:rPr>
              <a:t>displayName</a:t>
            </a:r>
            <a:r>
              <a:rPr lang="en-US" sz="1600" dirty="0">
                <a:latin typeface="Consolas" panose="020B0609020204030204" pitchFamily="49" charset="0"/>
              </a:rPr>
              <a:t>":"Adele Vance","</a:t>
            </a:r>
            <a:r>
              <a:rPr lang="en-US" sz="1600" dirty="0" err="1">
                <a:latin typeface="Consolas" panose="020B0609020204030204" pitchFamily="49" charset="0"/>
              </a:rPr>
              <a:t>givenName</a:t>
            </a:r>
            <a:r>
              <a:rPr lang="en-US" sz="1600" dirty="0">
                <a:latin typeface="Consolas" panose="020B0609020204030204" pitchFamily="49" charset="0"/>
              </a:rPr>
              <a:t>":"Adele","</a:t>
            </a:r>
            <a:r>
              <a:rPr lang="en-US" sz="1600" dirty="0" err="1">
                <a:latin typeface="Consolas" panose="020B0609020204030204" pitchFamily="49" charset="0"/>
              </a:rPr>
              <a:t>jobTitle</a:t>
            </a:r>
            <a:r>
              <a:rPr lang="en-US" sz="1600" dirty="0">
                <a:latin typeface="Consolas" panose="020B0609020204030204" pitchFamily="49" charset="0"/>
              </a:rPr>
              <a:t>":"Product Marketing Manager", "</a:t>
            </a:r>
            <a:r>
              <a:rPr lang="en-US" sz="1600" dirty="0" err="1">
                <a:latin typeface="Consolas" panose="020B0609020204030204" pitchFamily="49" charset="0"/>
              </a:rPr>
              <a:t>mail":"AdeleV@msgraphdemo.onmicrosoft.com</a:t>
            </a:r>
            <a:r>
              <a:rPr lang="en-US" sz="1600" dirty="0">
                <a:latin typeface="Consolas" panose="020B0609020204030204" pitchFamily="49" charset="0"/>
              </a:rPr>
              <a:t>", "mobilePhone":null,"officeLocation":“Chicago", "preferredLanguage":"en-US","surname":"Vance","userPrincipalName":"AdeleV@msgraphdemo.onmicrosoft.com"}</a:t>
            </a:r>
          </a:p>
        </p:txBody>
      </p:sp>
    </p:spTree>
    <p:extLst>
      <p:ext uri="{BB962C8B-B14F-4D97-AF65-F5344CB8AC3E}">
        <p14:creationId xmlns:p14="http://schemas.microsoft.com/office/powerpoint/2010/main" val="18927177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endParaRPr lang="en-US" dirty="0"/>
          </a:p>
        </p:txBody>
      </p:sp>
    </p:spTree>
    <p:extLst>
      <p:ext uri="{BB962C8B-B14F-4D97-AF65-F5344CB8AC3E}">
        <p14:creationId xmlns:p14="http://schemas.microsoft.com/office/powerpoint/2010/main" val="23835450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V2.0 auth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11" name="Picture 10">
            <a:extLst>
              <a:ext uri="{FF2B5EF4-FFF2-40B4-BE49-F238E27FC236}">
                <a16:creationId xmlns:a16="http://schemas.microsoft.com/office/drawing/2014/main" id="{B755B5B1-3CD5-4AB0-811F-7C25A0A20B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8342136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568980" cy="917575"/>
          </a:xfrm>
        </p:spPr>
        <p:txBody>
          <a:bodyPr/>
          <a:lstStyle/>
          <a:p>
            <a:r>
              <a:rPr lang="en-US" sz="2800" dirty="0"/>
              <a:t>Authentication overview</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OAuth basics</a:t>
            </a:r>
          </a:p>
          <a:p>
            <a:pPr>
              <a:spcBef>
                <a:spcPts val="1200"/>
              </a:spcBef>
            </a:pPr>
            <a:r>
              <a:rPr lang="en-US" sz="2000" dirty="0"/>
              <a:t>Endpoint versions</a:t>
            </a:r>
          </a:p>
          <a:p>
            <a:pPr>
              <a:spcBef>
                <a:spcPts val="1200"/>
              </a:spcBef>
            </a:pPr>
            <a:r>
              <a:rPr lang="en-US" sz="2000" dirty="0"/>
              <a:t>Key improvements in v2.0 endpoint</a:t>
            </a:r>
          </a:p>
          <a:p>
            <a:pPr>
              <a:spcBef>
                <a:spcPts val="1200"/>
              </a:spcBef>
            </a:pPr>
            <a:r>
              <a:rPr lang="en-US" sz="2000" dirty="0"/>
              <a:t>JWT tokens</a:t>
            </a:r>
          </a:p>
          <a:p>
            <a:pPr>
              <a:spcBef>
                <a:spcPts val="1200"/>
              </a:spcBef>
            </a:pPr>
            <a:r>
              <a:rPr lang="en-US" sz="2000" dirty="0"/>
              <a:t>Types of flows</a:t>
            </a:r>
          </a:p>
          <a:p>
            <a:pPr>
              <a:spcBef>
                <a:spcPts val="1200"/>
              </a:spcBef>
            </a:pPr>
            <a:r>
              <a:rPr lang="en-US" sz="2000" dirty="0"/>
              <a:t>Obtain a token and connect with Microsoft Graph</a:t>
            </a:r>
          </a:p>
        </p:txBody>
      </p:sp>
      <p:pic>
        <p:nvPicPr>
          <p:cNvPr id="7" name="Picture 6">
            <a:extLst>
              <a:ext uri="{FF2B5EF4-FFF2-40B4-BE49-F238E27FC236}">
                <a16:creationId xmlns:a16="http://schemas.microsoft.com/office/drawing/2014/main" id="{A6C222B8-DE20-4C85-9051-D7CF32B87BB7}"/>
              </a:ext>
            </a:extLst>
          </p:cNvPr>
          <p:cNvPicPr>
            <a:picLocks noChangeAspect="1"/>
          </p:cNvPicPr>
          <p:nvPr/>
        </p:nvPicPr>
        <p:blipFill rotWithShape="1">
          <a:blip r:embed="rId3"/>
          <a:srcRect l="40436" t="11368" r="4400" b="2153"/>
          <a:stretch/>
        </p:blipFill>
        <p:spPr>
          <a:xfrm>
            <a:off x="5742039" y="1"/>
            <a:ext cx="6694434" cy="6994524"/>
          </a:xfrm>
          <a:prstGeom prst="rect">
            <a:avLst/>
          </a:prstGeom>
        </p:spPr>
      </p:pic>
    </p:spTree>
    <p:extLst>
      <p:ext uri="{BB962C8B-B14F-4D97-AF65-F5344CB8AC3E}">
        <p14:creationId xmlns:p14="http://schemas.microsoft.com/office/powerpoint/2010/main" val="5410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49196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30211659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22762940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V2.0 Endpoints</a:t>
            </a:r>
          </a:p>
        </p:txBody>
      </p:sp>
      <p:sp>
        <p:nvSpPr>
          <p:cNvPr id="3" name="Text Placeholder 2"/>
          <p:cNvSpPr>
            <a:spLocks noGrp="1"/>
          </p:cNvSpPr>
          <p:nvPr>
            <p:ph type="body" sz="quarter" idx="10"/>
          </p:nvPr>
        </p:nvSpPr>
        <p:spPr>
          <a:xfrm>
            <a:off x="465138" y="1728637"/>
            <a:ext cx="11533187" cy="677108"/>
          </a:xfrm>
        </p:spPr>
        <p:txBody>
          <a:bodyPr/>
          <a:lstStyle/>
          <a:p>
            <a:r>
              <a:rPr lang="en-US" dirty="0">
                <a:latin typeface="Consolas" panose="020B0609020204030204" pitchFamily="49" charset="0"/>
              </a:rPr>
              <a:t>https://login.microsoftonline.com/</a:t>
            </a:r>
            <a:r>
              <a:rPr lang="en-US" b="1" dirty="0">
                <a:latin typeface="Consolas" panose="020B0609020204030204" pitchFamily="49" charset="0"/>
              </a:rPr>
              <a:t>{tenant}</a:t>
            </a:r>
            <a:r>
              <a:rPr lang="en-US" dirty="0">
                <a:latin typeface="Consolas" panose="020B0609020204030204" pitchFamily="49" charset="0"/>
              </a:rPr>
              <a:t>/oauth2/v2.0/authorize</a:t>
            </a:r>
          </a:p>
          <a:p>
            <a:r>
              <a:rPr lang="en-US" dirty="0">
                <a:latin typeface="Consolas" panose="020B0609020204030204" pitchFamily="49" charset="0"/>
              </a:rPr>
              <a:t>https://login.microsoftonline.com/</a:t>
            </a:r>
            <a:r>
              <a:rPr lang="en-US" b="1" dirty="0">
                <a:latin typeface="Consolas" panose="020B0609020204030204" pitchFamily="49" charset="0"/>
              </a:rPr>
              <a:t>{tenant}</a:t>
            </a:r>
            <a:r>
              <a:rPr lang="en-US" dirty="0">
                <a:latin typeface="Consolas" panose="020B0609020204030204" pitchFamily="49" charset="0"/>
              </a:rPr>
              <a:t>/oauth2/v2.0/token</a:t>
            </a:r>
          </a:p>
        </p:txBody>
      </p:sp>
      <p:graphicFrame>
        <p:nvGraphicFramePr>
          <p:cNvPr id="7" name="Table Placeholder 13"/>
          <p:cNvGraphicFramePr>
            <a:graphicFrameLocks/>
          </p:cNvGraphicFramePr>
          <p:nvPr>
            <p:extLst>
              <p:ext uri="{D42A27DB-BD31-4B8C-83A1-F6EECF244321}">
                <p14:modId xmlns:p14="http://schemas.microsoft.com/office/powerpoint/2010/main" val="3406889513"/>
              </p:ext>
            </p:extLst>
          </p:nvPr>
        </p:nvGraphicFramePr>
        <p:xfrm>
          <a:off x="465138" y="2870522"/>
          <a:ext cx="10808452" cy="3634449"/>
        </p:xfrm>
        <a:graphic>
          <a:graphicData uri="http://schemas.openxmlformats.org/drawingml/2006/table">
            <a:tbl>
              <a:tblPr firstRow="1" bandRow="1">
                <a:tableStyleId>{5C22544A-7EE6-4342-B048-85BDC9FD1C3A}</a:tableStyleId>
              </a:tblPr>
              <a:tblGrid>
                <a:gridCol w="4442528">
                  <a:extLst>
                    <a:ext uri="{9D8B030D-6E8A-4147-A177-3AD203B41FA5}">
                      <a16:colId xmlns:a16="http://schemas.microsoft.com/office/drawing/2014/main" val="2037588904"/>
                    </a:ext>
                  </a:extLst>
                </a:gridCol>
                <a:gridCol w="6365924">
                  <a:extLst>
                    <a:ext uri="{9D8B030D-6E8A-4147-A177-3AD203B41FA5}">
                      <a16:colId xmlns:a16="http://schemas.microsoft.com/office/drawing/2014/main" val="200505750"/>
                    </a:ext>
                  </a:extLst>
                </a:gridCol>
              </a:tblGrid>
              <a:tr h="522061">
                <a:tc>
                  <a:txBody>
                    <a:bodyPr/>
                    <a:lstStyle/>
                    <a:p>
                      <a:pPr>
                        <a:lnSpc>
                          <a:spcPts val="1600"/>
                        </a:lnSpc>
                      </a:pPr>
                      <a:r>
                        <a:rPr lang="en-US" sz="1800" b="0" dirty="0">
                          <a:solidFill>
                            <a:schemeClr val="bg2"/>
                          </a:solidFill>
                          <a:latin typeface="+mj-lt"/>
                        </a:rPr>
                        <a:t>Value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788222">
                <a:tc>
                  <a:txBody>
                    <a:bodyPr/>
                    <a:lstStyle/>
                    <a:p>
                      <a:pPr>
                        <a:lnSpc>
                          <a:spcPts val="1600"/>
                        </a:lnSpc>
                      </a:pPr>
                      <a:r>
                        <a:rPr lang="en-US" sz="1600" b="0" i="0" dirty="0">
                          <a:latin typeface="+mj-lt"/>
                        </a:rPr>
                        <a:t>common</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users with both personal Microsoft accounts and work/school accounts from Azure Active Directory to sign into the application.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77472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organizations</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only users with work/school accounts from Azure Active Directory to sign into the application.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77472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consumers</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only users with personal Microsoft accounts (MSA) to sign into the application.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r h="77472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Tenant id or domain, for example: 8eaef023-2b34-4da1-9baa-8bc8c9d6a490 or contoso.onmicrosoft.com</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Allows only users with work/school accounts from a particular Azure Active Directory tenant to sign into the application. </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7081525"/>
                  </a:ext>
                </a:extLst>
              </a:tr>
            </a:tbl>
          </a:graphicData>
        </a:graphic>
      </p:graphicFrame>
    </p:spTree>
    <p:extLst>
      <p:ext uri="{BB962C8B-B14F-4D97-AF65-F5344CB8AC3E}">
        <p14:creationId xmlns:p14="http://schemas.microsoft.com/office/powerpoint/2010/main" val="841493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12C9-9ADB-4AFB-9C60-A1C1E09DD040}"/>
              </a:ext>
            </a:extLst>
          </p:cNvPr>
          <p:cNvSpPr>
            <a:spLocks noGrp="1"/>
          </p:cNvSpPr>
          <p:nvPr>
            <p:ph type="title"/>
          </p:nvPr>
        </p:nvSpPr>
        <p:spPr/>
        <p:txBody>
          <a:bodyPr/>
          <a:lstStyle/>
          <a:p>
            <a:r>
              <a:rPr lang="en-US" dirty="0"/>
              <a:t>Authorize endpoint</a:t>
            </a:r>
          </a:p>
        </p:txBody>
      </p:sp>
      <p:sp>
        <p:nvSpPr>
          <p:cNvPr id="3" name="Text Placeholder 2">
            <a:extLst>
              <a:ext uri="{FF2B5EF4-FFF2-40B4-BE49-F238E27FC236}">
                <a16:creationId xmlns:a16="http://schemas.microsoft.com/office/drawing/2014/main" id="{45A4E071-5E16-4939-AA9A-BC8048244FDC}"/>
              </a:ext>
            </a:extLst>
          </p:cNvPr>
          <p:cNvSpPr>
            <a:spLocks noGrp="1"/>
          </p:cNvSpPr>
          <p:nvPr>
            <p:ph type="body" sz="quarter" idx="10"/>
          </p:nvPr>
        </p:nvSpPr>
        <p:spPr>
          <a:xfrm>
            <a:off x="465138" y="1270670"/>
            <a:ext cx="11533187" cy="1932837"/>
          </a:xfrm>
        </p:spPr>
        <p:txBody>
          <a:bodyPr/>
          <a:lstStyle/>
          <a:p>
            <a:r>
              <a:rPr lang="en-US" sz="1600" dirty="0">
                <a:latin typeface="Consolas" panose="020B0609020204030204" pitchFamily="49" charset="0"/>
              </a:rPr>
              <a:t>https://login.microsoftonline.com/{tenant}/oauth2/v2.0/authorize? </a:t>
            </a:r>
          </a:p>
          <a:p>
            <a:pPr lvl="1"/>
            <a:r>
              <a:rPr lang="en-US" sz="1600" dirty="0" err="1">
                <a:solidFill>
                  <a:schemeClr val="tx1"/>
                </a:solidFill>
                <a:latin typeface="Consolas" panose="020B0609020204030204" pitchFamily="49" charset="0"/>
              </a:rPr>
              <a:t>client_id</a:t>
            </a:r>
            <a:r>
              <a:rPr lang="en-US" sz="1600" dirty="0">
                <a:solidFill>
                  <a:schemeClr val="tx1"/>
                </a:solidFill>
                <a:latin typeface="Consolas" panose="020B0609020204030204" pitchFamily="49" charset="0"/>
              </a:rPr>
              <a:t>=6731de76-14a6-49ae-97bc-6eba6914391e </a:t>
            </a:r>
          </a:p>
          <a:p>
            <a:pPr lvl="1"/>
            <a:r>
              <a:rPr lang="en-US" sz="1600" dirty="0">
                <a:solidFill>
                  <a:schemeClr val="tx1"/>
                </a:solidFill>
                <a:latin typeface="Consolas" panose="020B0609020204030204" pitchFamily="49" charset="0"/>
              </a:rPr>
              <a:t>&amp;</a:t>
            </a:r>
            <a:r>
              <a:rPr lang="en-US" sz="1600" dirty="0" err="1">
                <a:solidFill>
                  <a:schemeClr val="tx1"/>
                </a:solidFill>
                <a:latin typeface="Consolas" panose="020B0609020204030204" pitchFamily="49" charset="0"/>
              </a:rPr>
              <a:t>response_type</a:t>
            </a:r>
            <a:r>
              <a:rPr lang="en-US" sz="1600" dirty="0">
                <a:solidFill>
                  <a:schemeClr val="tx1"/>
                </a:solidFill>
                <a:latin typeface="Consolas" panose="020B0609020204030204" pitchFamily="49" charset="0"/>
              </a:rPr>
              <a:t>=code </a:t>
            </a:r>
          </a:p>
          <a:p>
            <a:pPr lvl="1"/>
            <a:r>
              <a:rPr lang="en-US" sz="1600" dirty="0">
                <a:solidFill>
                  <a:schemeClr val="tx1"/>
                </a:solidFill>
                <a:latin typeface="Consolas" panose="020B0609020204030204" pitchFamily="49" charset="0"/>
              </a:rPr>
              <a:t>&amp;</a:t>
            </a:r>
            <a:r>
              <a:rPr lang="en-US" sz="1600" dirty="0" err="1">
                <a:solidFill>
                  <a:schemeClr val="tx1"/>
                </a:solidFill>
                <a:latin typeface="Consolas" panose="020B0609020204030204" pitchFamily="49" charset="0"/>
              </a:rPr>
              <a:t>redirect_uri</a:t>
            </a:r>
            <a:r>
              <a:rPr lang="en-US" sz="1600" dirty="0">
                <a:solidFill>
                  <a:schemeClr val="tx1"/>
                </a:solidFill>
                <a:latin typeface="Consolas" panose="020B0609020204030204" pitchFamily="49" charset="0"/>
              </a:rPr>
              <a:t>=http%3A%2F%2Flocalhost%2Fmyapp%2F </a:t>
            </a:r>
          </a:p>
          <a:p>
            <a:pPr lvl="1"/>
            <a:r>
              <a:rPr lang="en-US" sz="1600" dirty="0">
                <a:solidFill>
                  <a:schemeClr val="tx1"/>
                </a:solidFill>
                <a:latin typeface="Consolas" panose="020B0609020204030204" pitchFamily="49" charset="0"/>
              </a:rPr>
              <a:t>&amp;</a:t>
            </a:r>
            <a:r>
              <a:rPr lang="en-US" sz="1600" dirty="0" err="1">
                <a:solidFill>
                  <a:schemeClr val="tx1"/>
                </a:solidFill>
                <a:latin typeface="Consolas" panose="020B0609020204030204" pitchFamily="49" charset="0"/>
              </a:rPr>
              <a:t>response_mode</a:t>
            </a:r>
            <a:r>
              <a:rPr lang="en-US" sz="1600" dirty="0">
                <a:solidFill>
                  <a:schemeClr val="tx1"/>
                </a:solidFill>
                <a:latin typeface="Consolas" panose="020B0609020204030204" pitchFamily="49" charset="0"/>
              </a:rPr>
              <a:t>=query </a:t>
            </a:r>
          </a:p>
          <a:p>
            <a:pPr lvl="1"/>
            <a:r>
              <a:rPr lang="en-US" sz="1600" dirty="0">
                <a:solidFill>
                  <a:schemeClr val="tx1"/>
                </a:solidFill>
                <a:latin typeface="Consolas" panose="020B0609020204030204" pitchFamily="49" charset="0"/>
              </a:rPr>
              <a:t>&amp;scope=offline_access%20user.read%20mail.read &amp;</a:t>
            </a:r>
          </a:p>
          <a:p>
            <a:pPr lvl="1"/>
            <a:r>
              <a:rPr lang="en-US" sz="1600" dirty="0">
                <a:solidFill>
                  <a:schemeClr val="tx1"/>
                </a:solidFill>
                <a:latin typeface="Consolas" panose="020B0609020204030204" pitchFamily="49" charset="0"/>
              </a:rPr>
              <a:t>state=12345</a:t>
            </a:r>
          </a:p>
        </p:txBody>
      </p:sp>
      <p:graphicFrame>
        <p:nvGraphicFramePr>
          <p:cNvPr id="6" name="Table Placeholder 13">
            <a:extLst>
              <a:ext uri="{FF2B5EF4-FFF2-40B4-BE49-F238E27FC236}">
                <a16:creationId xmlns:a16="http://schemas.microsoft.com/office/drawing/2014/main" id="{0996C505-A79E-4361-8CDC-8E8D26427BBD}"/>
              </a:ext>
            </a:extLst>
          </p:cNvPr>
          <p:cNvGraphicFramePr>
            <a:graphicFrameLocks/>
          </p:cNvGraphicFramePr>
          <p:nvPr>
            <p:extLst>
              <p:ext uri="{D42A27DB-BD31-4B8C-83A1-F6EECF244321}">
                <p14:modId xmlns:p14="http://schemas.microsoft.com/office/powerpoint/2010/main" val="3416871510"/>
              </p:ext>
            </p:extLst>
          </p:nvPr>
        </p:nvGraphicFramePr>
        <p:xfrm>
          <a:off x="465138" y="3351758"/>
          <a:ext cx="9974262" cy="2841244"/>
        </p:xfrm>
        <a:graphic>
          <a:graphicData uri="http://schemas.openxmlformats.org/drawingml/2006/table">
            <a:tbl>
              <a:tblPr firstRow="1" bandRow="1">
                <a:tableStyleId>{5C22544A-7EE6-4342-B048-85BDC9FD1C3A}</a:tableStyleId>
              </a:tblPr>
              <a:tblGrid>
                <a:gridCol w="2489935">
                  <a:extLst>
                    <a:ext uri="{9D8B030D-6E8A-4147-A177-3AD203B41FA5}">
                      <a16:colId xmlns:a16="http://schemas.microsoft.com/office/drawing/2014/main" val="2037588904"/>
                    </a:ext>
                  </a:extLst>
                </a:gridCol>
                <a:gridCol w="7484327">
                  <a:extLst>
                    <a:ext uri="{9D8B030D-6E8A-4147-A177-3AD203B41FA5}">
                      <a16:colId xmlns:a16="http://schemas.microsoft.com/office/drawing/2014/main" val="200505750"/>
                    </a:ext>
                  </a:extLst>
                </a:gridCol>
              </a:tblGrid>
              <a:tr h="405892">
                <a:tc>
                  <a:txBody>
                    <a:bodyPr/>
                    <a:lstStyle/>
                    <a:p>
                      <a:pPr>
                        <a:lnSpc>
                          <a:spcPts val="1600"/>
                        </a:lnSpc>
                      </a:pPr>
                      <a:r>
                        <a:rPr lang="en-US" sz="1800" dirty="0">
                          <a:solidFill>
                            <a:schemeClr val="bg2"/>
                          </a:solidFill>
                          <a:latin typeface="+mj-lt"/>
                        </a:rPr>
                        <a:t>Parameter</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405892">
                <a:tc>
                  <a:txBody>
                    <a:bodyPr/>
                    <a:lstStyle/>
                    <a:p>
                      <a:pPr>
                        <a:lnSpc>
                          <a:spcPts val="1600"/>
                        </a:lnSpc>
                      </a:pPr>
                      <a:r>
                        <a:rPr lang="en-US" sz="1600" b="0" i="0" dirty="0" err="1">
                          <a:latin typeface="Consolas" panose="020B0609020204030204" pitchFamily="49" charset="0"/>
                        </a:rPr>
                        <a:t>client_id</a:t>
                      </a:r>
                      <a:endParaRPr lang="en-US" sz="1600" b="0" i="0" dirty="0">
                        <a:latin typeface="Consolas" panose="020B0609020204030204" pitchFamily="49" charset="0"/>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Your app’s application ID</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Consolas" panose="020B0609020204030204" pitchFamily="49" charset="0"/>
                          <a:ea typeface="+mn-ea"/>
                          <a:cs typeface="+mn-cs"/>
                        </a:rPr>
                        <a:t>response_type</a:t>
                      </a:r>
                      <a:endPar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“code” for authorization code flow</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Consolas" panose="020B0609020204030204" pitchFamily="49" charset="0"/>
                          <a:ea typeface="+mn-ea"/>
                          <a:cs typeface="+mn-cs"/>
                        </a:rPr>
                        <a:t>redirect_uri</a:t>
                      </a:r>
                      <a:endPar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Must match exactly one redirect URI registered for your app</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Consolas" panose="020B0609020204030204" pitchFamily="49" charset="0"/>
                          <a:ea typeface="+mn-ea"/>
                          <a:cs typeface="+mn-cs"/>
                        </a:rPr>
                        <a:t>response_mode</a:t>
                      </a:r>
                      <a:endPar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endParaRP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“query” or “</a:t>
                      </a:r>
                      <a:r>
                        <a:rPr kumimoji="0" lang="en-US" sz="1600" b="0" i="0" u="none" strike="noStrike" kern="1200" cap="none" spc="0" normalizeH="0" baseline="0" noProof="0" dirty="0" err="1">
                          <a:ln>
                            <a:noFill/>
                          </a:ln>
                          <a:solidFill>
                            <a:srgbClr val="2F2F2F"/>
                          </a:solidFill>
                          <a:effectLst/>
                          <a:uLnTx/>
                          <a:uFillTx/>
                          <a:latin typeface="+mn-lt"/>
                          <a:ea typeface="+mn-ea"/>
                          <a:cs typeface="+mn-cs"/>
                        </a:rPr>
                        <a:t>form_post</a:t>
                      </a:r>
                      <a:r>
                        <a:rPr kumimoji="0" lang="en-US" sz="1600" b="0" i="0" u="none" strike="noStrike" kern="1200" cap="none" spc="0" normalizeH="0" baseline="0" noProof="0" dirty="0">
                          <a:ln>
                            <a:noFill/>
                          </a:ln>
                          <a:solidFill>
                            <a:srgbClr val="2F2F2F"/>
                          </a:solidFill>
                          <a:effectLst/>
                          <a:uLnTx/>
                          <a:uFillTx/>
                          <a:latin typeface="+mn-lt"/>
                          <a:ea typeface="+mn-ea"/>
                          <a:cs typeface="+mn-cs"/>
                        </a:rPr>
                        <a:t>”</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0178732"/>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rPr>
                        <a:t>scope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Space-separated list of permissions, may also include OpenID scopes</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7310455"/>
                  </a:ext>
                </a:extLst>
              </a:tr>
              <a:tr h="405892">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Consolas" panose="020B0609020204030204" pitchFamily="49" charset="0"/>
                          <a:ea typeface="+mn-ea"/>
                          <a:cs typeface="+mn-cs"/>
                        </a:rPr>
                        <a:t>state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Value sent in request will be included in response</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17264363"/>
                  </a:ext>
                </a:extLst>
              </a:tr>
            </a:tbl>
          </a:graphicData>
        </a:graphic>
      </p:graphicFrame>
      <p:sp>
        <p:nvSpPr>
          <p:cNvPr id="7" name="Rectangle 6">
            <a:extLst>
              <a:ext uri="{FF2B5EF4-FFF2-40B4-BE49-F238E27FC236}">
                <a16:creationId xmlns:a16="http://schemas.microsoft.com/office/drawing/2014/main" id="{7EEA2096-EE12-4021-8843-D16FC89319C7}"/>
              </a:ext>
            </a:extLst>
          </p:cNvPr>
          <p:cNvSpPr/>
          <p:nvPr/>
        </p:nvSpPr>
        <p:spPr>
          <a:xfrm>
            <a:off x="5119204" y="6359951"/>
            <a:ext cx="2198067" cy="369332"/>
          </a:xfrm>
          <a:prstGeom prst="rect">
            <a:avLst/>
          </a:prstGeom>
        </p:spPr>
        <p:txBody>
          <a:bodyPr wrap="square">
            <a:spAutoFit/>
          </a:bodyPr>
          <a:lstStyle/>
          <a:p>
            <a:r>
              <a:rPr lang="en-US" dirty="0">
                <a:hlinkClick r:id="rId3"/>
              </a:rPr>
              <a:t>Click here to try it!</a:t>
            </a:r>
            <a:endParaRPr lang="en-US" dirty="0"/>
          </a:p>
        </p:txBody>
      </p:sp>
    </p:spTree>
    <p:extLst>
      <p:ext uri="{BB962C8B-B14F-4D97-AF65-F5344CB8AC3E}">
        <p14:creationId xmlns:p14="http://schemas.microsoft.com/office/powerpoint/2010/main" val="37672755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341216391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3B2E-575A-481B-8872-488A59013EA3}"/>
              </a:ext>
            </a:extLst>
          </p:cNvPr>
          <p:cNvSpPr>
            <a:spLocks noGrp="1"/>
          </p:cNvSpPr>
          <p:nvPr>
            <p:ph type="title"/>
          </p:nvPr>
        </p:nvSpPr>
        <p:spPr/>
        <p:txBody>
          <a:bodyPr/>
          <a:lstStyle/>
          <a:p>
            <a:r>
              <a:rPr lang="en-US" dirty="0"/>
              <a:t>JWT token</a:t>
            </a:r>
          </a:p>
        </p:txBody>
      </p:sp>
      <p:grpSp>
        <p:nvGrpSpPr>
          <p:cNvPr id="4" name="Group 3">
            <a:extLst>
              <a:ext uri="{FF2B5EF4-FFF2-40B4-BE49-F238E27FC236}">
                <a16:creationId xmlns:a16="http://schemas.microsoft.com/office/drawing/2014/main" id="{CA60FCB9-E2F4-4F9C-BE9A-48A2089072A3}"/>
              </a:ext>
            </a:extLst>
          </p:cNvPr>
          <p:cNvGrpSpPr/>
          <p:nvPr/>
        </p:nvGrpSpPr>
        <p:grpSpPr>
          <a:xfrm>
            <a:off x="465138" y="1393909"/>
            <a:ext cx="5806718" cy="1541958"/>
            <a:chOff x="3691053" y="1393909"/>
            <a:chExt cx="5806718" cy="1541958"/>
          </a:xfrm>
        </p:grpSpPr>
        <p:sp>
          <p:nvSpPr>
            <p:cNvPr id="6" name="TextBox 5">
              <a:extLst>
                <a:ext uri="{FF2B5EF4-FFF2-40B4-BE49-F238E27FC236}">
                  <a16:creationId xmlns:a16="http://schemas.microsoft.com/office/drawing/2014/main" id="{E4EFDE90-B494-4C33-913A-CC9C9E69C9F8}"/>
                </a:ext>
              </a:extLst>
            </p:cNvPr>
            <p:cNvSpPr txBox="1"/>
            <p:nvPr/>
          </p:nvSpPr>
          <p:spPr>
            <a:xfrm>
              <a:off x="3691053" y="1393909"/>
              <a:ext cx="5806718"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latin typeface="Consolas" panose="020B0609020204030204" pitchFamily="49" charset="0"/>
                </a:rPr>
                <a:t>xxxxxx.yyyyyyyyyyyyyy.zzzzzzzzzz</a:t>
              </a:r>
              <a:endParaRPr lang="en-US" sz="2400" dirty="0">
                <a:gradFill>
                  <a:gsLst>
                    <a:gs pos="2917">
                      <a:schemeClr val="tx1"/>
                    </a:gs>
                    <a:gs pos="30000">
                      <a:schemeClr val="tx1"/>
                    </a:gs>
                  </a:gsLst>
                  <a:lin ang="5400000" scaled="0"/>
                </a:gradFill>
                <a:latin typeface="Consolas" panose="020B0609020204030204" pitchFamily="49" charset="0"/>
              </a:endParaRPr>
            </a:p>
          </p:txBody>
        </p:sp>
        <p:sp>
          <p:nvSpPr>
            <p:cNvPr id="7" name="Left Brace 6">
              <a:extLst>
                <a:ext uri="{FF2B5EF4-FFF2-40B4-BE49-F238E27FC236}">
                  <a16:creationId xmlns:a16="http://schemas.microsoft.com/office/drawing/2014/main" id="{0A15F0D9-FE64-4A95-B358-BBD0BE71F4E7}"/>
                </a:ext>
              </a:extLst>
            </p:cNvPr>
            <p:cNvSpPr/>
            <p:nvPr/>
          </p:nvSpPr>
          <p:spPr>
            <a:xfrm rot="16200000">
              <a:off x="4235202" y="1642290"/>
              <a:ext cx="282173" cy="1041138"/>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E92B057B-036B-4AC5-B2CD-0AD31477CBE1}"/>
                </a:ext>
              </a:extLst>
            </p:cNvPr>
            <p:cNvSpPr/>
            <p:nvPr/>
          </p:nvSpPr>
          <p:spPr>
            <a:xfrm rot="16200000">
              <a:off x="6122689" y="957153"/>
              <a:ext cx="282173" cy="2411411"/>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9B5E4216-7873-431E-B04C-0434AE884A7A}"/>
                </a:ext>
              </a:extLst>
            </p:cNvPr>
            <p:cNvSpPr/>
            <p:nvPr/>
          </p:nvSpPr>
          <p:spPr>
            <a:xfrm rot="16200000">
              <a:off x="8288932" y="1363531"/>
              <a:ext cx="282173" cy="1598651"/>
            </a:xfrm>
            <a:prstGeom prst="leftBrace">
              <a:avLst>
                <a:gd name="adj1" fmla="val 0"/>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19F6E72-6219-431F-BDA6-DCB3F1D0276F}"/>
                </a:ext>
              </a:extLst>
            </p:cNvPr>
            <p:cNvSpPr txBox="1"/>
            <p:nvPr/>
          </p:nvSpPr>
          <p:spPr>
            <a:xfrm>
              <a:off x="3780451" y="2363403"/>
              <a:ext cx="119167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Header</a:t>
              </a:r>
            </a:p>
          </p:txBody>
        </p:sp>
        <p:sp>
          <p:nvSpPr>
            <p:cNvPr id="11" name="TextBox 10">
              <a:extLst>
                <a:ext uri="{FF2B5EF4-FFF2-40B4-BE49-F238E27FC236}">
                  <a16:creationId xmlns:a16="http://schemas.microsoft.com/office/drawing/2014/main" id="{A55B5D58-B530-4157-9836-695A0C26A249}"/>
                </a:ext>
              </a:extLst>
            </p:cNvPr>
            <p:cNvSpPr txBox="1"/>
            <p:nvPr/>
          </p:nvSpPr>
          <p:spPr>
            <a:xfrm>
              <a:off x="5639309" y="2363403"/>
              <a:ext cx="124893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Payload</a:t>
              </a:r>
            </a:p>
          </p:txBody>
        </p:sp>
        <p:sp>
          <p:nvSpPr>
            <p:cNvPr id="12" name="TextBox 11">
              <a:extLst>
                <a:ext uri="{FF2B5EF4-FFF2-40B4-BE49-F238E27FC236}">
                  <a16:creationId xmlns:a16="http://schemas.microsoft.com/office/drawing/2014/main" id="{EBDCB9C5-7A2B-4561-9F0C-4BDA9AB07E60}"/>
                </a:ext>
              </a:extLst>
            </p:cNvPr>
            <p:cNvSpPr txBox="1"/>
            <p:nvPr/>
          </p:nvSpPr>
          <p:spPr>
            <a:xfrm>
              <a:off x="7706038" y="2363403"/>
              <a:ext cx="144796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t>Signature</a:t>
              </a:r>
            </a:p>
          </p:txBody>
        </p:sp>
      </p:grpSp>
      <p:graphicFrame>
        <p:nvGraphicFramePr>
          <p:cNvPr id="13" name="Table Placeholder 13">
            <a:extLst>
              <a:ext uri="{FF2B5EF4-FFF2-40B4-BE49-F238E27FC236}">
                <a16:creationId xmlns:a16="http://schemas.microsoft.com/office/drawing/2014/main" id="{E2D43C55-F11B-4E27-8147-F673BC96BB37}"/>
              </a:ext>
            </a:extLst>
          </p:cNvPr>
          <p:cNvGraphicFramePr>
            <a:graphicFrameLocks/>
          </p:cNvGraphicFramePr>
          <p:nvPr>
            <p:extLst>
              <p:ext uri="{D42A27DB-BD31-4B8C-83A1-F6EECF244321}">
                <p14:modId xmlns:p14="http://schemas.microsoft.com/office/powerpoint/2010/main" val="2596831702"/>
              </p:ext>
            </p:extLst>
          </p:nvPr>
        </p:nvGraphicFramePr>
        <p:xfrm>
          <a:off x="465138" y="3171714"/>
          <a:ext cx="11533187" cy="3278368"/>
        </p:xfrm>
        <a:graphic>
          <a:graphicData uri="http://schemas.openxmlformats.org/drawingml/2006/table">
            <a:tbl>
              <a:tblPr firstRow="1" bandRow="1">
                <a:tableStyleId>{5C22544A-7EE6-4342-B048-85BDC9FD1C3A}</a:tableStyleId>
              </a:tblPr>
              <a:tblGrid>
                <a:gridCol w="1263301">
                  <a:extLst>
                    <a:ext uri="{9D8B030D-6E8A-4147-A177-3AD203B41FA5}">
                      <a16:colId xmlns:a16="http://schemas.microsoft.com/office/drawing/2014/main" val="2037588904"/>
                    </a:ext>
                  </a:extLst>
                </a:gridCol>
                <a:gridCol w="10269886">
                  <a:extLst>
                    <a:ext uri="{9D8B030D-6E8A-4147-A177-3AD203B41FA5}">
                      <a16:colId xmlns:a16="http://schemas.microsoft.com/office/drawing/2014/main" val="200505750"/>
                    </a:ext>
                  </a:extLst>
                </a:gridCol>
              </a:tblGrid>
              <a:tr h="474743">
                <a:tc>
                  <a:txBody>
                    <a:bodyPr/>
                    <a:lstStyle/>
                    <a:p>
                      <a:pPr>
                        <a:lnSpc>
                          <a:spcPts val="1600"/>
                        </a:lnSpc>
                      </a:pPr>
                      <a:r>
                        <a:rPr lang="en-US" sz="1800" b="0" dirty="0">
                          <a:solidFill>
                            <a:schemeClr val="bg2"/>
                          </a:solidFill>
                          <a:latin typeface="+mj-lt"/>
                        </a:rPr>
                        <a:t>Section</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dirty="0">
                          <a:solidFill>
                            <a:schemeClr val="bg2"/>
                          </a:solidFill>
                          <a:latin typeface="+mj-lt"/>
                        </a:rPr>
                        <a:t>Description</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350224">
                <a:tc>
                  <a:txBody>
                    <a:bodyPr/>
                    <a:lstStyle/>
                    <a:p>
                      <a:pPr>
                        <a:lnSpc>
                          <a:spcPts val="1600"/>
                        </a:lnSpc>
                      </a:pPr>
                      <a:r>
                        <a:rPr lang="en-US" sz="1600" b="0" i="0" dirty="0">
                          <a:latin typeface="+mj-lt"/>
                        </a:rPr>
                        <a:t>Header</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Contains type of token (JWT) and the algorithm (RS256). Section is base64 URL encoded.</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2103177">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Payload</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Contains claims such as:</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aud</a:t>
                      </a:r>
                      <a:r>
                        <a:rPr kumimoji="0" lang="en-US" sz="1600" b="0" i="0" u="none" strike="noStrike" kern="1200" cap="none" spc="0" normalizeH="0" baseline="0" noProof="0" dirty="0">
                          <a:ln>
                            <a:noFill/>
                          </a:ln>
                          <a:solidFill>
                            <a:srgbClr val="2F2F2F"/>
                          </a:solidFill>
                          <a:effectLst/>
                          <a:uLnTx/>
                          <a:uFillTx/>
                          <a:latin typeface="+mn-lt"/>
                          <a:ea typeface="+mn-ea"/>
                          <a:cs typeface="+mn-cs"/>
                        </a:rPr>
                        <a:t>:    Audience, identifies the resource the token is used for</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iss</a:t>
                      </a:r>
                      <a:r>
                        <a:rPr kumimoji="0" lang="en-US" sz="1600" b="0" i="0" u="none" strike="noStrike" kern="1200" cap="none" spc="0" normalizeH="0" baseline="0" noProof="0" dirty="0">
                          <a:ln>
                            <a:noFill/>
                          </a:ln>
                          <a:solidFill>
                            <a:srgbClr val="2F2F2F"/>
                          </a:solidFill>
                          <a:effectLst/>
                          <a:uLnTx/>
                          <a:uFillTx/>
                          <a:latin typeface="+mn-lt"/>
                          <a:ea typeface="+mn-ea"/>
                          <a:cs typeface="+mn-cs"/>
                        </a:rPr>
                        <a:t>:      Issuer, contains the ID of your Azure AD tenant</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nbf</a:t>
                      </a:r>
                      <a:r>
                        <a:rPr kumimoji="0" lang="en-US" sz="1600" b="0" i="0" u="none" strike="noStrike" kern="1200" cap="none" spc="0" normalizeH="0" baseline="0" noProof="0" dirty="0">
                          <a:ln>
                            <a:noFill/>
                          </a:ln>
                          <a:solidFill>
                            <a:srgbClr val="2F2F2F"/>
                          </a:solidFill>
                          <a:effectLst/>
                          <a:uLnTx/>
                          <a:uFillTx/>
                          <a:latin typeface="+mn-lt"/>
                          <a:ea typeface="+mn-ea"/>
                          <a:cs typeface="+mn-cs"/>
                        </a:rPr>
                        <a:t>:    Not before, Unix epoch time when the token is valid from</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exp</a:t>
                      </a:r>
                      <a:r>
                        <a:rPr kumimoji="0" lang="en-US" sz="1600" b="0" i="0" u="none" strike="noStrike" kern="1200" cap="none" spc="0" normalizeH="0" baseline="0" noProof="0" dirty="0">
                          <a:ln>
                            <a:noFill/>
                          </a:ln>
                          <a:solidFill>
                            <a:srgbClr val="2F2F2F"/>
                          </a:solidFill>
                          <a:effectLst/>
                          <a:uLnTx/>
                          <a:uFillTx/>
                          <a:latin typeface="+mn-lt"/>
                          <a:ea typeface="+mn-ea"/>
                          <a:cs typeface="+mn-cs"/>
                        </a:rPr>
                        <a:t>:    Expires, Unix epoch time when the token expires</a:t>
                      </a: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F2F2F"/>
                          </a:solidFill>
                          <a:effectLst/>
                          <a:uLnTx/>
                          <a:uFillTx/>
                          <a:latin typeface="+mn-lt"/>
                          <a:ea typeface="+mn-ea"/>
                          <a:cs typeface="+mn-cs"/>
                        </a:rPr>
                        <a:t>appid</a:t>
                      </a:r>
                      <a:r>
                        <a:rPr kumimoji="0" lang="en-US" sz="1600" b="0" i="0" u="none" strike="noStrike" kern="1200" cap="none" spc="0" normalizeH="0" baseline="0" noProof="0" dirty="0">
                          <a:ln>
                            <a:noFill/>
                          </a:ln>
                          <a:solidFill>
                            <a:srgbClr val="2F2F2F"/>
                          </a:solidFill>
                          <a:effectLst/>
                          <a:uLnTx/>
                          <a:uFillTx/>
                          <a:latin typeface="+mn-lt"/>
                          <a:ea typeface="+mn-ea"/>
                          <a:cs typeface="+mn-cs"/>
                        </a:rPr>
                        <a:t>: Your app’s Application ID</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2F2F2F"/>
                        </a:solidFill>
                        <a:effectLst/>
                        <a:uLnTx/>
                        <a:uFillTx/>
                        <a:latin typeface="+mn-lt"/>
                        <a:ea typeface="+mn-ea"/>
                        <a:cs typeface="+mn-cs"/>
                      </a:endParaRPr>
                    </a:p>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Section is base64 URL encoded.</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r h="350224">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j-lt"/>
                          <a:ea typeface="+mn-ea"/>
                          <a:cs typeface="+mn-cs"/>
                        </a:rPr>
                        <a:t>Signature</a:t>
                      </a:r>
                    </a:p>
                  </a:txBody>
                  <a:tcPr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mn-lt"/>
                          <a:ea typeface="+mn-ea"/>
                          <a:cs typeface="+mn-cs"/>
                        </a:rPr>
                        <a:t>Combines the encoded header and encoded payload, uses algorithm from header to sign using a secret.</a:t>
                      </a:r>
                    </a:p>
                  </a:txBody>
                  <a:tcPr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213843"/>
                  </a:ext>
                </a:extLst>
              </a:tr>
            </a:tbl>
          </a:graphicData>
        </a:graphic>
      </p:graphicFrame>
    </p:spTree>
    <p:extLst>
      <p:ext uri="{BB962C8B-B14F-4D97-AF65-F5344CB8AC3E}">
        <p14:creationId xmlns:p14="http://schemas.microsoft.com/office/powerpoint/2010/main" val="2560677748"/>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2634</Words>
  <Application>Microsoft Office PowerPoint</Application>
  <PresentationFormat>Custom</PresentationFormat>
  <Paragraphs>298</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Consolas</vt:lpstr>
      <vt:lpstr>Segoe UI</vt:lpstr>
      <vt:lpstr>Segoe UI Light</vt:lpstr>
      <vt:lpstr>Segoe UI Semibold</vt:lpstr>
      <vt:lpstr>Wingdings</vt:lpstr>
      <vt:lpstr>1_Office 365 PPT Template - 2017</vt:lpstr>
      <vt:lpstr>Authenticate and  connect with  Microsoft Graph</vt:lpstr>
      <vt:lpstr>Authentication overview</vt:lpstr>
      <vt:lpstr>OAuth basics</vt:lpstr>
      <vt:lpstr>Endpoint versions</vt:lpstr>
      <vt:lpstr>Key improvements v2.0 versus v1</vt:lpstr>
      <vt:lpstr>V2.0 Endpoints</vt:lpstr>
      <vt:lpstr>Authorize endpoint</vt:lpstr>
      <vt:lpstr>SDKs</vt:lpstr>
      <vt:lpstr>JWT token</vt:lpstr>
      <vt:lpstr>Types of tokens</vt:lpstr>
      <vt:lpstr>Register your application</vt:lpstr>
      <vt:lpstr>Get authorization</vt:lpstr>
      <vt:lpstr>Get a token</vt:lpstr>
      <vt:lpstr>Use the access token to call Microsoft Graph</vt:lpstr>
      <vt:lpstr>Demo </vt:lpstr>
      <vt:lpstr>Summary</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2019-05-06T22:45:42Z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yinaa@microsoft.com</vt:lpwstr>
  </property>
  <property fmtid="{D5CDD505-2E9C-101B-9397-08002B2CF9AE}" pid="5" name="MSIP_Label_f42aa342-8706-4288-bd11-ebb85995028c_SetDate">
    <vt:lpwstr>2018-04-06T04:45:00.7566039Z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